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Lst>
  <p:notesMasterIdLst>
    <p:notesMasterId r:id="rId22"/>
  </p:notesMasterIdLst>
  <p:handoutMasterIdLst>
    <p:handoutMasterId r:id="rId23"/>
  </p:handoutMasterIdLst>
  <p:sldIdLst>
    <p:sldId id="256" r:id="rId5"/>
    <p:sldId id="270" r:id="rId6"/>
    <p:sldId id="258" r:id="rId7"/>
    <p:sldId id="274" r:id="rId8"/>
    <p:sldId id="275" r:id="rId9"/>
    <p:sldId id="276" r:id="rId10"/>
    <p:sldId id="277" r:id="rId11"/>
    <p:sldId id="278" r:id="rId12"/>
    <p:sldId id="266" r:id="rId13"/>
    <p:sldId id="279" r:id="rId14"/>
    <p:sldId id="271" r:id="rId15"/>
    <p:sldId id="267" r:id="rId16"/>
    <p:sldId id="280" r:id="rId17"/>
    <p:sldId id="282" r:id="rId18"/>
    <p:sldId id="285" r:id="rId19"/>
    <p:sldId id="283" r:id="rId20"/>
    <p:sldId id="25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90" autoAdjust="0"/>
    <p:restoredTop sz="95349" autoAdjust="0"/>
  </p:normalViewPr>
  <p:slideViewPr>
    <p:cSldViewPr>
      <p:cViewPr>
        <p:scale>
          <a:sx n="70" d="100"/>
          <a:sy n="70" d="100"/>
        </p:scale>
        <p:origin x="255" y="6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HK"/>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HK"/>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HK"/>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C7078D-093B-435B-A1EB-1F6A9DED8C09}" type="slidenum">
              <a:rPr lang="en-US" altLang="zh-HK"/>
              <a:pPr/>
              <a:t>‹#›</a:t>
            </a:fld>
            <a:endParaRPr lang="en-US" altLang="zh-H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HK"/>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HK"/>
          </a:p>
        </p:txBody>
      </p:sp>
      <p:sp>
        <p:nvSpPr>
          <p:cNvPr id="344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HK"/>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998422-1696-4328-90AD-E725FBC4C4E2}" type="slidenum">
              <a:rPr lang="en-US" altLang="zh-HK"/>
              <a:pPr/>
              <a:t>‹#›</a:t>
            </a:fld>
            <a:endParaRPr lang="en-US" altLang="zh-H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b="1" u="sng" dirty="0" smtClean="0"/>
              <a:t>Tips of implementation:</a:t>
            </a:r>
          </a:p>
          <a:p>
            <a:r>
              <a:rPr lang="en-US" altLang="zh-HK" dirty="0" smtClean="0"/>
              <a:t>This</a:t>
            </a:r>
            <a:r>
              <a:rPr lang="en-US" altLang="zh-HK" baseline="0" dirty="0" smtClean="0"/>
              <a:t> activity can help elicit students’ thinking about the concept of food chain that they should have learnt in primary school and facilitate class discussion.</a:t>
            </a:r>
          </a:p>
          <a:p>
            <a:endParaRPr lang="en-US" altLang="zh-HK" baseline="0" dirty="0" smtClean="0"/>
          </a:p>
          <a:p>
            <a:r>
              <a:rPr lang="en-US" altLang="zh-HK" baseline="0" dirty="0" smtClean="0"/>
              <a:t>The use of red, yellow and green cards can give a visual support which allow both teachers and students to understand what others’ thinking. This can facilitate students’ further elaboration or explanation.</a:t>
            </a:r>
          </a:p>
          <a:p>
            <a:endParaRPr lang="en-US" altLang="zh-HK" baseline="0" dirty="0" smtClean="0"/>
          </a:p>
          <a:p>
            <a:r>
              <a:rPr lang="en-US" altLang="zh-HK" baseline="0" dirty="0" smtClean="0"/>
              <a:t>Other than using red, yellow and green cards, teachers are advised to ask students to show “thumb up/ thumb middle/ thumb down” to indicate their understanding.</a:t>
            </a:r>
          </a:p>
          <a:p>
            <a:endParaRPr lang="en-US" altLang="zh-HK" baseline="0" dirty="0" smtClean="0"/>
          </a:p>
          <a:p>
            <a:r>
              <a:rPr lang="en-US" altLang="zh-HK" baseline="0" dirty="0" smtClean="0"/>
              <a:t>Teachers can also use electronic tools to </a:t>
            </a:r>
            <a:r>
              <a:rPr lang="en-US" altLang="zh-HK" baseline="0" dirty="0" err="1" smtClean="0"/>
              <a:t>visualise</a:t>
            </a:r>
            <a:r>
              <a:rPr lang="en-US" altLang="zh-HK" baseline="0" dirty="0" smtClean="0"/>
              <a:t> students’ thinking.</a:t>
            </a:r>
            <a:endParaRPr lang="en-US" altLang="zh-HK" dirty="0" smtClean="0"/>
          </a:p>
          <a:p>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5</a:t>
            </a:fld>
            <a:endParaRPr lang="en-US" altLang="zh-HK"/>
          </a:p>
        </p:txBody>
      </p:sp>
    </p:spTree>
    <p:extLst>
      <p:ext uri="{BB962C8B-B14F-4D97-AF65-F5344CB8AC3E}">
        <p14:creationId xmlns:p14="http://schemas.microsoft.com/office/powerpoint/2010/main" val="392211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b="1" u="sng" dirty="0" smtClean="0"/>
              <a:t>Tips of implementation</a:t>
            </a:r>
          </a:p>
          <a:p>
            <a:r>
              <a:rPr lang="en-US" altLang="zh-HK" dirty="0" smtClean="0"/>
              <a:t>Depends on students’ readiness</a:t>
            </a:r>
            <a:r>
              <a:rPr lang="en-US" altLang="zh-HK" baseline="0" dirty="0" smtClean="0"/>
              <a:t>, teacher can select some statements to probe students’ understanding.</a:t>
            </a:r>
          </a:p>
          <a:p>
            <a:endParaRPr lang="en-US" altLang="zh-HK" baseline="0" dirty="0" smtClean="0"/>
          </a:p>
          <a:p>
            <a:r>
              <a:rPr lang="en-US" altLang="zh-HK" baseline="0" dirty="0" smtClean="0"/>
              <a:t>Statement 1-7 focus on basic understanding of terminologies (e.g. producer and consumer) and direction of arrow presented in a food chain.</a:t>
            </a:r>
          </a:p>
          <a:p>
            <a:endParaRPr lang="en-US" altLang="zh-HK" baseline="0" dirty="0" smtClean="0"/>
          </a:p>
          <a:p>
            <a:r>
              <a:rPr lang="en-US" altLang="zh-HK" baseline="0" dirty="0" smtClean="0"/>
              <a:t>Statement 8-10 focus on abstract understanding of food chain (which may challenge the understanding of gifted/ more able students:</a:t>
            </a:r>
          </a:p>
          <a:p>
            <a:pPr marL="171450" indent="-171450">
              <a:buFont typeface="Arial" panose="020B0604020202020204" pitchFamily="34" charset="0"/>
              <a:buChar char="•"/>
            </a:pPr>
            <a:r>
              <a:rPr lang="en-US" altLang="zh-HK" baseline="0" dirty="0" smtClean="0"/>
              <a:t>For students who agree with the statement 8 may believe that organisms at a higher level in the food chain can consume all the organisms below.</a:t>
            </a:r>
          </a:p>
          <a:p>
            <a:pPr marL="171450" indent="-171450">
              <a:buFont typeface="Arial" panose="020B0604020202020204" pitchFamily="34" charset="0"/>
              <a:buChar char="•"/>
            </a:pPr>
            <a:r>
              <a:rPr lang="en-US" altLang="zh-HK" baseline="0" dirty="0" smtClean="0"/>
              <a:t>For students who agree with the statement 9 may believe that </a:t>
            </a:r>
            <a:r>
              <a:rPr kumimoji="1" lang="en-US" altLang="zh-HK" sz="1200" baseline="0" dirty="0" smtClean="0"/>
              <a:t>t</a:t>
            </a:r>
            <a:r>
              <a:rPr kumimoji="1" lang="en-US" altLang="zh-HK" sz="1200" dirty="0" smtClean="0"/>
              <a:t>he feeding relationship depends on the size of the organisms.</a:t>
            </a:r>
          </a:p>
          <a:p>
            <a:pPr marL="171450" indent="-171450">
              <a:buFont typeface="Arial" panose="020B0604020202020204" pitchFamily="34" charset="0"/>
              <a:buChar char="•"/>
            </a:pPr>
            <a:r>
              <a:rPr kumimoji="1" lang="en-US" altLang="zh-HK" sz="1200" dirty="0" smtClean="0"/>
              <a:t>For students </a:t>
            </a:r>
            <a:r>
              <a:rPr lang="en-US" altLang="zh-HK" baseline="0" dirty="0" smtClean="0"/>
              <a:t>who agree </a:t>
            </a:r>
            <a:r>
              <a:rPr kumimoji="1" lang="en-US" altLang="zh-HK" sz="1200" dirty="0" smtClean="0"/>
              <a:t>with the statement 10 may believe that species</a:t>
            </a:r>
            <a:r>
              <a:rPr kumimoji="1" lang="en-US" altLang="zh-HK" sz="1200" baseline="0" dirty="0" smtClean="0"/>
              <a:t> indicated in a food chain refer to a single organism instead of a population of an organism</a:t>
            </a:r>
            <a:endParaRPr kumimoji="1" lang="en-US" altLang="zh-HK" sz="1200" dirty="0" smtClean="0"/>
          </a:p>
          <a:p>
            <a:endParaRPr lang="en-US" altLang="zh-HK" baseline="0" dirty="0" smtClean="0"/>
          </a:p>
          <a:p>
            <a:r>
              <a:rPr lang="en-US" altLang="zh-HK" baseline="0" dirty="0" smtClean="0"/>
              <a:t>Suggested answer:</a:t>
            </a:r>
          </a:p>
          <a:p>
            <a:pPr marL="228600" indent="-228600">
              <a:buAutoNum type="arabicPeriod"/>
            </a:pPr>
            <a:r>
              <a:rPr lang="en-US" altLang="zh-HK" baseline="0" dirty="0" smtClean="0"/>
              <a:t>True</a:t>
            </a:r>
          </a:p>
          <a:p>
            <a:pPr marL="228600" indent="-228600">
              <a:buAutoNum type="arabicPeriod"/>
            </a:pPr>
            <a:r>
              <a:rPr lang="en-US" altLang="zh-HK" baseline="0" dirty="0" smtClean="0"/>
              <a:t>True</a:t>
            </a:r>
          </a:p>
          <a:p>
            <a:pPr marL="228600" indent="-228600">
              <a:buAutoNum type="arabicPeriod"/>
            </a:pPr>
            <a:r>
              <a:rPr lang="en-US" altLang="zh-HK" baseline="0" dirty="0" smtClean="0"/>
              <a:t>False</a:t>
            </a:r>
          </a:p>
          <a:p>
            <a:pPr marL="228600" indent="-228600">
              <a:buAutoNum type="arabicPeriod"/>
            </a:pPr>
            <a:r>
              <a:rPr lang="en-US" altLang="zh-HK" baseline="0" dirty="0" smtClean="0"/>
              <a:t>False</a:t>
            </a:r>
          </a:p>
          <a:p>
            <a:pPr marL="228600" indent="-228600">
              <a:buAutoNum type="arabicPeriod"/>
            </a:pPr>
            <a:r>
              <a:rPr lang="en-US" altLang="zh-HK" baseline="0" dirty="0" smtClean="0"/>
              <a:t>True</a:t>
            </a:r>
          </a:p>
          <a:p>
            <a:pPr marL="228600" indent="-228600">
              <a:buAutoNum type="arabicPeriod"/>
            </a:pPr>
            <a:r>
              <a:rPr lang="en-US" altLang="zh-HK" baseline="0" dirty="0" smtClean="0"/>
              <a:t>False</a:t>
            </a:r>
          </a:p>
          <a:p>
            <a:pPr marL="228600" indent="-228600">
              <a:buAutoNum type="arabicPeriod"/>
            </a:pPr>
            <a:r>
              <a:rPr lang="en-US" altLang="zh-HK" baseline="0" dirty="0" smtClean="0"/>
              <a:t>True</a:t>
            </a:r>
          </a:p>
          <a:p>
            <a:pPr marL="228600" indent="-228600">
              <a:buAutoNum type="arabicPeriod"/>
            </a:pPr>
            <a:r>
              <a:rPr lang="en-US" altLang="zh-HK" baseline="0" dirty="0" smtClean="0"/>
              <a:t>False</a:t>
            </a:r>
          </a:p>
          <a:p>
            <a:pPr marL="228600" indent="-228600">
              <a:buAutoNum type="arabicPeriod"/>
            </a:pPr>
            <a:r>
              <a:rPr lang="en-US" altLang="zh-HK" baseline="0" dirty="0" smtClean="0"/>
              <a:t>False</a:t>
            </a:r>
          </a:p>
          <a:p>
            <a:pPr marL="228600" indent="-228600">
              <a:buAutoNum type="arabicPeriod"/>
            </a:pPr>
            <a:r>
              <a:rPr lang="en-US" altLang="zh-HK" baseline="0" dirty="0" smtClean="0"/>
              <a:t>False</a:t>
            </a:r>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6</a:t>
            </a:fld>
            <a:endParaRPr lang="en-US" altLang="zh-HK"/>
          </a:p>
        </p:txBody>
      </p:sp>
    </p:spTree>
    <p:extLst>
      <p:ext uri="{BB962C8B-B14F-4D97-AF65-F5344CB8AC3E}">
        <p14:creationId xmlns:p14="http://schemas.microsoft.com/office/powerpoint/2010/main" val="2730352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7</a:t>
            </a:fld>
            <a:endParaRPr lang="en-US" altLang="zh-HK"/>
          </a:p>
        </p:txBody>
      </p:sp>
    </p:spTree>
    <p:extLst>
      <p:ext uri="{BB962C8B-B14F-4D97-AF65-F5344CB8AC3E}">
        <p14:creationId xmlns:p14="http://schemas.microsoft.com/office/powerpoint/2010/main" val="364693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b="1" u="sng" dirty="0" smtClean="0"/>
              <a:t>Tips of implementation:</a:t>
            </a:r>
          </a:p>
          <a:p>
            <a:r>
              <a:rPr lang="en-US" altLang="zh-HK" dirty="0" smtClean="0"/>
              <a:t>It is an</a:t>
            </a:r>
            <a:r>
              <a:rPr lang="en-US" altLang="zh-HK" baseline="0" dirty="0" smtClean="0"/>
              <a:t> open-ended question that cannot be answered simply a “yes” or “no”.</a:t>
            </a:r>
          </a:p>
          <a:p>
            <a:r>
              <a:rPr lang="en-US" altLang="zh-HK" dirty="0" smtClean="0"/>
              <a:t>It helps promote</a:t>
            </a:r>
            <a:r>
              <a:rPr lang="en-US" altLang="zh-HK" baseline="0" dirty="0" smtClean="0"/>
              <a:t> gifted/ more able students’ creativity and higher-order thinking skills.</a:t>
            </a:r>
          </a:p>
          <a:p>
            <a:endParaRPr lang="en-US" altLang="zh-HK" baseline="0" dirty="0" smtClean="0"/>
          </a:p>
          <a:p>
            <a:r>
              <a:rPr lang="en-US" altLang="zh-HK" baseline="0" dirty="0" smtClean="0"/>
              <a:t>Possible answers:</a:t>
            </a:r>
          </a:p>
          <a:p>
            <a:r>
              <a:rPr lang="en-US" altLang="zh-HK" baseline="0" dirty="0" smtClean="0"/>
              <a:t>Yes – If a top predator goes extinct, the number of herbivores increase which may consume all the plants.</a:t>
            </a:r>
          </a:p>
          <a:p>
            <a:r>
              <a:rPr lang="en-US" altLang="zh-HK" baseline="0" dirty="0" smtClean="0"/>
              <a:t>No – If a top predator goes extinct, the number of herbivores may not increase drastically as they compete for the same food and hence the growth rate of the plants still much outweigh the growth rate of herbivores. Therefore, the plants would not go extinct.</a:t>
            </a:r>
          </a:p>
          <a:p>
            <a:r>
              <a:rPr lang="en-US" altLang="zh-HK" baseline="0" dirty="0" smtClean="0"/>
              <a:t>(Accept other reasonable justification)</a:t>
            </a:r>
          </a:p>
          <a:p>
            <a:endParaRPr lang="en-US" altLang="zh-HK" baseline="0" dirty="0" smtClean="0"/>
          </a:p>
          <a:p>
            <a:r>
              <a:rPr lang="en-US" altLang="zh-HK" baseline="0" dirty="0" smtClean="0"/>
              <a:t>For extension to the gifted/ more able students</a:t>
            </a:r>
          </a:p>
          <a:p>
            <a:r>
              <a:rPr lang="en-US" altLang="zh-HK" baseline="0" dirty="0" smtClean="0"/>
              <a:t>The teacher may discuss limitation that cannot be presented by the food chain:</a:t>
            </a:r>
          </a:p>
          <a:p>
            <a:pPr marL="228600" indent="-228600">
              <a:buAutoNum type="arabicParenBoth"/>
            </a:pPr>
            <a:r>
              <a:rPr lang="en-US" altLang="zh-HK" baseline="0" dirty="0" smtClean="0"/>
              <a:t>Some organism can consume more than one kind of organism.</a:t>
            </a:r>
          </a:p>
          <a:p>
            <a:pPr marL="228600" indent="-228600">
              <a:buAutoNum type="arabicParenBoth"/>
            </a:pPr>
            <a:r>
              <a:rPr lang="en-US" altLang="zh-HK" baseline="0" dirty="0" smtClean="0"/>
              <a:t>The growth rate or food consumption rate of organisms may not be equal to one another.</a:t>
            </a:r>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9</a:t>
            </a:fld>
            <a:endParaRPr lang="en-US" altLang="zh-HK"/>
          </a:p>
        </p:txBody>
      </p:sp>
    </p:spTree>
    <p:extLst>
      <p:ext uri="{BB962C8B-B14F-4D97-AF65-F5344CB8AC3E}">
        <p14:creationId xmlns:p14="http://schemas.microsoft.com/office/powerpoint/2010/main" val="406293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zh-HK" dirty="0" smtClean="0"/>
              <a:t>It</a:t>
            </a:r>
            <a:r>
              <a:rPr lang="en-US" altLang="zh-HK" baseline="0" dirty="0" smtClean="0"/>
              <a:t> offers some </a:t>
            </a:r>
            <a:r>
              <a:rPr lang="en-US" altLang="zh-HK" b="1" u="sng" baseline="0" dirty="0" smtClean="0"/>
              <a:t>historical enrichment</a:t>
            </a:r>
            <a:r>
              <a:rPr lang="en-US" altLang="zh-HK" b="1" u="none" baseline="0" dirty="0" smtClean="0"/>
              <a:t> </a:t>
            </a:r>
            <a:r>
              <a:rPr lang="en-US" altLang="zh-HK" baseline="0" dirty="0" smtClean="0"/>
              <a:t>for gifted/ more able students to understand the tentative nature of scientific knowledge</a:t>
            </a:r>
            <a:endParaRPr lang="zh-HK" altLang="en-US" dirty="0" smtClean="0"/>
          </a:p>
          <a:p>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10</a:t>
            </a:fld>
            <a:endParaRPr lang="en-US" altLang="zh-HK"/>
          </a:p>
        </p:txBody>
      </p:sp>
    </p:spTree>
    <p:extLst>
      <p:ext uri="{BB962C8B-B14F-4D97-AF65-F5344CB8AC3E}">
        <p14:creationId xmlns:p14="http://schemas.microsoft.com/office/powerpoint/2010/main" val="4116759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11</a:t>
            </a:fld>
            <a:endParaRPr lang="en-US" altLang="zh-HK"/>
          </a:p>
        </p:txBody>
      </p:sp>
    </p:spTree>
    <p:extLst>
      <p:ext uri="{BB962C8B-B14F-4D97-AF65-F5344CB8AC3E}">
        <p14:creationId xmlns:p14="http://schemas.microsoft.com/office/powerpoint/2010/main" val="3153374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smtClean="0"/>
              <a:t>Suggested answers:</a:t>
            </a:r>
          </a:p>
          <a:p>
            <a:pPr marL="228600" indent="-228600">
              <a:buAutoNum type="alphaLcParenR"/>
            </a:pPr>
            <a:r>
              <a:rPr lang="en-US" altLang="zh-HK" dirty="0" smtClean="0"/>
              <a:t>After removal of the starfish</a:t>
            </a:r>
            <a:r>
              <a:rPr lang="en-US" altLang="zh-HK" baseline="0" dirty="0" smtClean="0"/>
              <a:t>, t</a:t>
            </a:r>
            <a:r>
              <a:rPr lang="en-US" altLang="zh-HK" dirty="0" smtClean="0"/>
              <a:t>he number of species decrease from 15 to 8 </a:t>
            </a:r>
            <a:r>
              <a:rPr lang="en-US" altLang="zh-HK" baseline="0" dirty="0" smtClean="0"/>
              <a:t>after 2 years.</a:t>
            </a:r>
          </a:p>
          <a:p>
            <a:pPr marL="228600" indent="-228600">
              <a:buAutoNum type="alphaLcParenR"/>
            </a:pPr>
            <a:r>
              <a:rPr lang="en-US" altLang="zh-HK" baseline="0" dirty="0" smtClean="0"/>
              <a:t>The starfish can maintain the number of species in the community.</a:t>
            </a:r>
          </a:p>
          <a:p>
            <a:pPr marL="228600" indent="-228600">
              <a:buAutoNum type="alphaLcParenR"/>
            </a:pPr>
            <a:r>
              <a:rPr lang="en-US" altLang="zh-HK" baseline="0" dirty="0" smtClean="0"/>
              <a:t>Prof. Paine may repeat his experiments to ensure the reliability.</a:t>
            </a:r>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13</a:t>
            </a:fld>
            <a:endParaRPr lang="en-US" altLang="zh-HK"/>
          </a:p>
        </p:txBody>
      </p:sp>
    </p:spTree>
    <p:extLst>
      <p:ext uri="{BB962C8B-B14F-4D97-AF65-F5344CB8AC3E}">
        <p14:creationId xmlns:p14="http://schemas.microsoft.com/office/powerpoint/2010/main" val="231656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smtClean="0"/>
              <a:t>Suggested answer</a:t>
            </a:r>
          </a:p>
          <a:p>
            <a:r>
              <a:rPr lang="en-US" altLang="zh-HK" dirty="0" smtClean="0"/>
              <a:t>2.</a:t>
            </a:r>
            <a:r>
              <a:rPr lang="en-US" altLang="zh-HK" baseline="0" dirty="0" smtClean="0"/>
              <a:t> Starfish can maintain the number of species</a:t>
            </a:r>
          </a:p>
          <a:p>
            <a:r>
              <a:rPr lang="en-US" altLang="zh-HK" baseline="0" dirty="0" smtClean="0"/>
              <a:t>3. Some organisms (e.g. starfish) can have greater impact to other organisms.</a:t>
            </a:r>
            <a:endParaRPr lang="zh-HK" altLang="en-US" dirty="0"/>
          </a:p>
        </p:txBody>
      </p:sp>
      <p:sp>
        <p:nvSpPr>
          <p:cNvPr id="4" name="投影片編號版面配置區 3"/>
          <p:cNvSpPr>
            <a:spLocks noGrp="1"/>
          </p:cNvSpPr>
          <p:nvPr>
            <p:ph type="sldNum" sz="quarter" idx="10"/>
          </p:nvPr>
        </p:nvSpPr>
        <p:spPr/>
        <p:txBody>
          <a:bodyPr/>
          <a:lstStyle/>
          <a:p>
            <a:fld id="{4D998422-1696-4328-90AD-E725FBC4C4E2}" type="slidenum">
              <a:rPr lang="en-US" altLang="zh-HK" smtClean="0"/>
              <a:pPr/>
              <a:t>14</a:t>
            </a:fld>
            <a:endParaRPr lang="en-US" altLang="zh-HK"/>
          </a:p>
        </p:txBody>
      </p:sp>
    </p:spTree>
    <p:extLst>
      <p:ext uri="{BB962C8B-B14F-4D97-AF65-F5344CB8AC3E}">
        <p14:creationId xmlns:p14="http://schemas.microsoft.com/office/powerpoint/2010/main" val="2346269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1538"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en-US" altLang="en-US" noProof="0" smtClean="0"/>
              <a:t>Click to edit Master subtitle style</a:t>
            </a:r>
          </a:p>
        </p:txBody>
      </p:sp>
      <p:sp>
        <p:nvSpPr>
          <p:cNvPr id="321541" name="Rectangle 5"/>
          <p:cNvSpPr>
            <a:spLocks noGrp="1" noChangeArrowheads="1"/>
          </p:cNvSpPr>
          <p:nvPr>
            <p:ph type="dt" sz="half" idx="2"/>
          </p:nvPr>
        </p:nvSpPr>
        <p:spPr/>
        <p:txBody>
          <a:bodyPr/>
          <a:lstStyle>
            <a:lvl1pPr>
              <a:defRPr/>
            </a:lvl1pPr>
          </a:lstStyle>
          <a:p>
            <a:endParaRPr lang="en-US" altLang="en-US"/>
          </a:p>
        </p:txBody>
      </p:sp>
      <p:sp>
        <p:nvSpPr>
          <p:cNvPr id="321542" name="Rectangle 6"/>
          <p:cNvSpPr>
            <a:spLocks noGrp="1" noChangeArrowheads="1"/>
          </p:cNvSpPr>
          <p:nvPr>
            <p:ph type="ftr" sz="quarter" idx="3"/>
          </p:nvPr>
        </p:nvSpPr>
        <p:spPr/>
        <p:txBody>
          <a:bodyPr/>
          <a:lstStyle>
            <a:lvl1pPr>
              <a:defRPr/>
            </a:lvl1pPr>
          </a:lstStyle>
          <a:p>
            <a:endParaRPr lang="en-US" altLang="en-US"/>
          </a:p>
        </p:txBody>
      </p:sp>
      <p:sp>
        <p:nvSpPr>
          <p:cNvPr id="321543" name="Rectangle 7"/>
          <p:cNvSpPr>
            <a:spLocks noGrp="1" noChangeArrowheads="1"/>
          </p:cNvSpPr>
          <p:nvPr>
            <p:ph type="sldNum" sz="quarter" idx="4"/>
          </p:nvPr>
        </p:nvSpPr>
        <p:spPr/>
        <p:txBody>
          <a:bodyPr/>
          <a:lstStyle>
            <a:lvl1pPr>
              <a:defRPr/>
            </a:lvl1pPr>
          </a:lstStyle>
          <a:p>
            <a:fld id="{A162F08F-35D2-417B-A806-4104429BFA16}" type="slidenum">
              <a:rPr lang="en-US" altLang="en-US"/>
              <a:pPr/>
              <a:t>‹#›</a:t>
            </a:fld>
            <a:endParaRPr lang="en-US" altLang="en-US"/>
          </a:p>
        </p:txBody>
      </p:sp>
      <p:grpSp>
        <p:nvGrpSpPr>
          <p:cNvPr id="321544" name="Group 8"/>
          <p:cNvGrpSpPr>
            <a:grpSpLocks/>
          </p:cNvGrpSpPr>
          <p:nvPr/>
        </p:nvGrpSpPr>
        <p:grpSpPr bwMode="auto">
          <a:xfrm>
            <a:off x="7493000" y="2992438"/>
            <a:ext cx="1338263" cy="2189162"/>
            <a:chOff x="4704" y="1885"/>
            <a:chExt cx="843" cy="1379"/>
          </a:xfrm>
        </p:grpSpPr>
        <p:sp>
          <p:nvSpPr>
            <p:cNvPr id="321545"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46"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47"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48"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49"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0"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1"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2"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3"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4"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5"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6"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7"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8"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59"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0"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1"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2"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3"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4"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5"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6"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7"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8"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69"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0"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1"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2"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3"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4"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1575"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grpSp>
      <p:sp>
        <p:nvSpPr>
          <p:cNvPr id="321576"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E7C40D3-50FF-4E56-8435-7E048A0F1148}" type="slidenum">
              <a:rPr lang="en-US" altLang="en-US"/>
              <a:pPr/>
              <a:t>‹#›</a:t>
            </a:fld>
            <a:endParaRPr lang="en-US" altLang="en-US"/>
          </a:p>
        </p:txBody>
      </p:sp>
    </p:spTree>
    <p:extLst>
      <p:ext uri="{BB962C8B-B14F-4D97-AF65-F5344CB8AC3E}">
        <p14:creationId xmlns:p14="http://schemas.microsoft.com/office/powerpoint/2010/main" val="45589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FE26E06-8988-4FE0-B198-929A33D5F2FE}" type="slidenum">
              <a:rPr lang="en-US" altLang="en-US"/>
              <a:pPr/>
              <a:t>‹#›</a:t>
            </a:fld>
            <a:endParaRPr lang="en-US" altLang="en-US"/>
          </a:p>
        </p:txBody>
      </p:sp>
    </p:spTree>
    <p:extLst>
      <p:ext uri="{BB962C8B-B14F-4D97-AF65-F5344CB8AC3E}">
        <p14:creationId xmlns:p14="http://schemas.microsoft.com/office/powerpoint/2010/main" val="303607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43FB44-DCDB-4221-A572-70E317C0CBB4}" type="slidenum">
              <a:rPr lang="en-US" altLang="en-US"/>
              <a:pPr/>
              <a:t>‹#›</a:t>
            </a:fld>
            <a:endParaRPr lang="en-US" altLang="en-US"/>
          </a:p>
        </p:txBody>
      </p:sp>
    </p:spTree>
    <p:extLst>
      <p:ext uri="{BB962C8B-B14F-4D97-AF65-F5344CB8AC3E}">
        <p14:creationId xmlns:p14="http://schemas.microsoft.com/office/powerpoint/2010/main" val="171610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HK"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9F4849-5FC1-428C-AEB1-08F5BE1F1F20}" type="slidenum">
              <a:rPr lang="en-US" altLang="en-US"/>
              <a:pPr/>
              <a:t>‹#›</a:t>
            </a:fld>
            <a:endParaRPr lang="en-US" altLang="en-US"/>
          </a:p>
        </p:txBody>
      </p:sp>
    </p:spTree>
    <p:extLst>
      <p:ext uri="{BB962C8B-B14F-4D97-AF65-F5344CB8AC3E}">
        <p14:creationId xmlns:p14="http://schemas.microsoft.com/office/powerpoint/2010/main" val="143075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57200" y="1719263"/>
            <a:ext cx="4038600" cy="4411662"/>
          </a:xfrm>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4648200" y="1719263"/>
            <a:ext cx="4038600" cy="4411662"/>
          </a:xfrm>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ED3E2F3-28E9-4459-B6AC-BB2F736473DF}" type="slidenum">
              <a:rPr lang="en-US" altLang="en-US"/>
              <a:pPr/>
              <a:t>‹#›</a:t>
            </a:fld>
            <a:endParaRPr lang="en-US" altLang="en-US"/>
          </a:p>
        </p:txBody>
      </p:sp>
    </p:spTree>
    <p:extLst>
      <p:ext uri="{BB962C8B-B14F-4D97-AF65-F5344CB8AC3E}">
        <p14:creationId xmlns:p14="http://schemas.microsoft.com/office/powerpoint/2010/main" val="68119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93C331D-EC27-4DF3-A0F6-D5D6239F5C97}" type="slidenum">
              <a:rPr lang="en-US" altLang="en-US"/>
              <a:pPr/>
              <a:t>‹#›</a:t>
            </a:fld>
            <a:endParaRPr lang="en-US" altLang="en-US"/>
          </a:p>
        </p:txBody>
      </p:sp>
    </p:spTree>
    <p:extLst>
      <p:ext uri="{BB962C8B-B14F-4D97-AF65-F5344CB8AC3E}">
        <p14:creationId xmlns:p14="http://schemas.microsoft.com/office/powerpoint/2010/main" val="329117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53CCB06-3F61-4FF6-ACB6-4C4BE1675F2D}" type="slidenum">
              <a:rPr lang="en-US" altLang="en-US"/>
              <a:pPr/>
              <a:t>‹#›</a:t>
            </a:fld>
            <a:endParaRPr lang="en-US" altLang="en-US"/>
          </a:p>
        </p:txBody>
      </p:sp>
    </p:spTree>
    <p:extLst>
      <p:ext uri="{BB962C8B-B14F-4D97-AF65-F5344CB8AC3E}">
        <p14:creationId xmlns:p14="http://schemas.microsoft.com/office/powerpoint/2010/main" val="391473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9C59849-0C2F-48EF-8D7E-B9581AE3F1B2}" type="slidenum">
              <a:rPr lang="en-US" altLang="en-US"/>
              <a:pPr/>
              <a:t>‹#›</a:t>
            </a:fld>
            <a:endParaRPr lang="en-US" altLang="en-US"/>
          </a:p>
        </p:txBody>
      </p:sp>
    </p:spTree>
    <p:extLst>
      <p:ext uri="{BB962C8B-B14F-4D97-AF65-F5344CB8AC3E}">
        <p14:creationId xmlns:p14="http://schemas.microsoft.com/office/powerpoint/2010/main" val="192263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8BABCD3-32C9-45EB-8927-6308C955EFCB}" type="slidenum">
              <a:rPr lang="en-US" altLang="en-US"/>
              <a:pPr/>
              <a:t>‹#›</a:t>
            </a:fld>
            <a:endParaRPr lang="en-US" altLang="en-US"/>
          </a:p>
        </p:txBody>
      </p:sp>
    </p:spTree>
    <p:extLst>
      <p:ext uri="{BB962C8B-B14F-4D97-AF65-F5344CB8AC3E}">
        <p14:creationId xmlns:p14="http://schemas.microsoft.com/office/powerpoint/2010/main" val="335418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HK" smtClean="0"/>
              <a:t>Click icon to add picture</a:t>
            </a:r>
            <a:endParaRPr lang="zh-HK" alt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0451CA1-B8DF-4F1D-BA4E-7DA8560551AC}" type="slidenum">
              <a:rPr lang="en-US" altLang="en-US"/>
              <a:pPr/>
              <a:t>‹#›</a:t>
            </a:fld>
            <a:endParaRPr lang="en-US" altLang="en-US"/>
          </a:p>
        </p:txBody>
      </p:sp>
    </p:spTree>
    <p:extLst>
      <p:ext uri="{BB962C8B-B14F-4D97-AF65-F5344CB8AC3E}">
        <p14:creationId xmlns:p14="http://schemas.microsoft.com/office/powerpoint/2010/main" val="394646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320515"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20516"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45B20CA2-9D31-4521-B5A2-A9A7EDF00677}" type="slidenum">
              <a:rPr lang="en-US" altLang="en-US"/>
              <a:pPr/>
              <a:t>‹#›</a:t>
            </a:fld>
            <a:endParaRPr lang="en-US" altLang="en-US"/>
          </a:p>
        </p:txBody>
      </p:sp>
      <p:grpSp>
        <p:nvGrpSpPr>
          <p:cNvPr id="320520"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2"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3"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4"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5"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6"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7"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8"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29"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0"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1"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2"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3"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4"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5"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6"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7"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8"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39"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0"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1"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2"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3"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4"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5"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6"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7"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8"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49"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50"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sp>
          <p:nvSpPr>
            <p:cNvPr id="320551"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l" rtl="0" eaLnBrk="1" fontAlgn="base" hangingPunct="1">
        <a:spcBef>
          <a:spcPct val="0"/>
        </a:spcBef>
        <a:spcAft>
          <a:spcPct val="0"/>
        </a:spcAft>
        <a:defRPr sz="3900" b="1" kern="1200">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panose="020B0604020202020204" pitchFamily="34" charset="0"/>
        </a:defRPr>
      </a:lvl2pPr>
      <a:lvl3pPr algn="l" rtl="0" eaLnBrk="1" fontAlgn="base" hangingPunct="1">
        <a:spcBef>
          <a:spcPct val="0"/>
        </a:spcBef>
        <a:spcAft>
          <a:spcPct val="0"/>
        </a:spcAft>
        <a:defRPr sz="3900" b="1">
          <a:solidFill>
            <a:schemeClr val="tx2"/>
          </a:solidFill>
          <a:latin typeface="Arial" panose="020B0604020202020204" pitchFamily="34" charset="0"/>
        </a:defRPr>
      </a:lvl3pPr>
      <a:lvl4pPr algn="l" rtl="0" eaLnBrk="1" fontAlgn="base" hangingPunct="1">
        <a:spcBef>
          <a:spcPct val="0"/>
        </a:spcBef>
        <a:spcAft>
          <a:spcPct val="0"/>
        </a:spcAft>
        <a:defRPr sz="3900" b="1">
          <a:solidFill>
            <a:schemeClr val="tx2"/>
          </a:solidFill>
          <a:latin typeface="Arial" panose="020B0604020202020204" pitchFamily="34" charset="0"/>
        </a:defRPr>
      </a:lvl4pPr>
      <a:lvl5pPr algn="l" rtl="0" eaLnBrk="1" fontAlgn="base" hangingPunct="1">
        <a:spcBef>
          <a:spcPct val="0"/>
        </a:spcBef>
        <a:spcAft>
          <a:spcPct val="0"/>
        </a:spcAft>
        <a:defRPr sz="3900" b="1">
          <a:solidFill>
            <a:schemeClr val="tx2"/>
          </a:solidFill>
          <a:latin typeface="Arial" panose="020B0604020202020204" pitchFamily="34" charset="0"/>
        </a:defRPr>
      </a:lvl5pPr>
      <a:lvl6pPr marL="457200" algn="l" rtl="0" eaLnBrk="1" fontAlgn="base" hangingPunct="1">
        <a:spcBef>
          <a:spcPct val="0"/>
        </a:spcBef>
        <a:spcAft>
          <a:spcPct val="0"/>
        </a:spcAft>
        <a:defRPr sz="3900" b="1">
          <a:solidFill>
            <a:schemeClr val="tx2"/>
          </a:solidFill>
          <a:latin typeface="Arial" panose="020B0604020202020204" pitchFamily="34" charset="0"/>
        </a:defRPr>
      </a:lvl6pPr>
      <a:lvl7pPr marL="914400" algn="l" rtl="0" eaLnBrk="1" fontAlgn="base" hangingPunct="1">
        <a:spcBef>
          <a:spcPct val="0"/>
        </a:spcBef>
        <a:spcAft>
          <a:spcPct val="0"/>
        </a:spcAft>
        <a:defRPr sz="3900" b="1">
          <a:solidFill>
            <a:schemeClr val="tx2"/>
          </a:solidFill>
          <a:latin typeface="Arial" panose="020B0604020202020204" pitchFamily="34" charset="0"/>
        </a:defRPr>
      </a:lvl7pPr>
      <a:lvl8pPr marL="1371600" algn="l" rtl="0" eaLnBrk="1" fontAlgn="base" hangingPunct="1">
        <a:spcBef>
          <a:spcPct val="0"/>
        </a:spcBef>
        <a:spcAft>
          <a:spcPct val="0"/>
        </a:spcAft>
        <a:defRPr sz="3900" b="1">
          <a:solidFill>
            <a:schemeClr val="tx2"/>
          </a:solidFill>
          <a:latin typeface="Arial" panose="020B0604020202020204" pitchFamily="34" charset="0"/>
        </a:defRPr>
      </a:lvl8pPr>
      <a:lvl9pPr marL="1828800" algn="l" rtl="0" eaLnBrk="1" fontAlgn="base" hangingPunct="1">
        <a:spcBef>
          <a:spcPct val="0"/>
        </a:spcBef>
        <a:spcAft>
          <a:spcPct val="0"/>
        </a:spcAft>
        <a:defRPr sz="3900" b="1">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eaotters.com/2013/05/why-are-sea-otters-important-no-sea-otters-no-kelp-forests/"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7097713" cy="2133600"/>
          </a:xfrm>
        </p:spPr>
        <p:txBody>
          <a:bodyPr/>
          <a:lstStyle/>
          <a:p>
            <a:pPr algn="l"/>
            <a:r>
              <a:rPr lang="en-US" altLang="zh-HK" sz="3200" dirty="0" smtClean="0"/>
              <a:t>Gifted Education Section, CDI, EDB</a:t>
            </a:r>
            <a:br>
              <a:rPr lang="en-US" altLang="zh-HK" sz="3200" dirty="0" smtClean="0"/>
            </a:br>
            <a:r>
              <a:rPr lang="en-US" altLang="zh-HK" sz="3200" dirty="0" smtClean="0"/>
              <a:t>Learning </a:t>
            </a:r>
            <a:r>
              <a:rPr lang="en-US" altLang="zh-HK" sz="3200" dirty="0"/>
              <a:t>and Teaching </a:t>
            </a:r>
            <a:r>
              <a:rPr lang="en-US" altLang="zh-HK" sz="3200" dirty="0" smtClean="0"/>
              <a:t>Resources </a:t>
            </a:r>
            <a:r>
              <a:rPr lang="en-US" altLang="zh-HK" sz="3200" dirty="0"/>
              <a:t>for S</a:t>
            </a:r>
            <a:r>
              <a:rPr lang="en-US" altLang="zh-HK" sz="3200" dirty="0" smtClean="0"/>
              <a:t>cientifically </a:t>
            </a:r>
            <a:r>
              <a:rPr lang="en-US" altLang="zh-HK" sz="3200" dirty="0"/>
              <a:t>G</a:t>
            </a:r>
            <a:r>
              <a:rPr lang="en-US" altLang="zh-HK" sz="3200" dirty="0" smtClean="0"/>
              <a:t>ifted</a:t>
            </a:r>
            <a:r>
              <a:rPr lang="en-US" altLang="zh-HK" sz="3200" dirty="0"/>
              <a:t>/ M</a:t>
            </a:r>
            <a:r>
              <a:rPr lang="en-US" altLang="zh-HK" sz="3200" dirty="0" smtClean="0"/>
              <a:t>ore </a:t>
            </a:r>
            <a:r>
              <a:rPr lang="en-US" altLang="zh-HK" sz="3200" dirty="0"/>
              <a:t>A</a:t>
            </a:r>
            <a:r>
              <a:rPr lang="en-US" altLang="zh-HK" sz="3200" dirty="0" smtClean="0"/>
              <a:t>ble </a:t>
            </a:r>
            <a:r>
              <a:rPr lang="en-US" altLang="zh-HK" sz="3200" dirty="0"/>
              <a:t>S</a:t>
            </a:r>
            <a:r>
              <a:rPr lang="en-US" altLang="zh-HK" sz="3200" dirty="0" smtClean="0"/>
              <a:t>tudents</a:t>
            </a:r>
            <a:endParaRPr lang="zh-HK" altLang="en-US" sz="3200" dirty="0"/>
          </a:p>
        </p:txBody>
      </p:sp>
      <p:sp>
        <p:nvSpPr>
          <p:cNvPr id="3" name="Subtitle 2"/>
          <p:cNvSpPr>
            <a:spLocks noGrp="1"/>
          </p:cNvSpPr>
          <p:nvPr>
            <p:ph type="subTitle" idx="1"/>
          </p:nvPr>
        </p:nvSpPr>
        <p:spPr>
          <a:xfrm>
            <a:off x="591390" y="2924944"/>
            <a:ext cx="6630169" cy="3024336"/>
          </a:xfrm>
        </p:spPr>
        <p:txBody>
          <a:bodyPr/>
          <a:lstStyle/>
          <a:p>
            <a:r>
              <a:rPr lang="en-US" altLang="zh-HK" b="1" dirty="0" smtClean="0"/>
              <a:t>Food Chains</a:t>
            </a:r>
            <a:r>
              <a:rPr lang="en-US" altLang="zh-HK" dirty="0" smtClean="0"/>
              <a:t> &amp; </a:t>
            </a:r>
          </a:p>
          <a:p>
            <a:r>
              <a:rPr lang="en-US" altLang="zh-HK" b="1" dirty="0" smtClean="0"/>
              <a:t>Keystone species</a:t>
            </a:r>
          </a:p>
          <a:p>
            <a:r>
              <a:rPr lang="en-US" altLang="zh-HK" sz="2400" dirty="0" smtClean="0"/>
              <a:t>(S1 Science – Unit 3: Looking at Living Things</a:t>
            </a:r>
          </a:p>
          <a:p>
            <a:r>
              <a:rPr lang="en-US" altLang="zh-HK" sz="2400" dirty="0" smtClean="0"/>
              <a:t>S2 Science – Unit 7: Living things and air</a:t>
            </a:r>
            <a:r>
              <a:rPr lang="en-US" altLang="zh-HK" sz="2400" dirty="0" smtClean="0"/>
              <a:t>)</a:t>
            </a:r>
          </a:p>
          <a:p>
            <a:endParaRPr lang="en-US" altLang="zh-HK" sz="2400" dirty="0"/>
          </a:p>
          <a:p>
            <a:r>
              <a:rPr lang="en-US" altLang="zh-HK" sz="2400" dirty="0"/>
              <a:t>September 2021</a:t>
            </a:r>
            <a:endParaRPr lang="zh-HK" altLang="en-US" sz="2400" dirty="0"/>
          </a:p>
          <a:p>
            <a:endParaRPr lang="zh-HK" altLang="en-US" sz="2400" dirty="0"/>
          </a:p>
          <a:p>
            <a:endParaRPr lang="zh-HK" altLang="en-US" sz="2500" dirty="0"/>
          </a:p>
        </p:txBody>
      </p:sp>
      <p:pic>
        <p:nvPicPr>
          <p:cNvPr id="4" name="Picture 2" descr="Keystone Achievements — Let&amp;#39;s Get Started Contact us Colorado Springs,  Colorado"/>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1475656" y="5095694"/>
            <a:ext cx="3066485" cy="170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472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Popular idea about ecology before 1960s</a:t>
            </a:r>
            <a:endParaRPr lang="zh-HK" altLang="en-US" dirty="0"/>
          </a:p>
        </p:txBody>
      </p:sp>
      <p:sp>
        <p:nvSpPr>
          <p:cNvPr id="3" name="內容版面配置區 2"/>
          <p:cNvSpPr>
            <a:spLocks noGrp="1"/>
          </p:cNvSpPr>
          <p:nvPr>
            <p:ph idx="1"/>
          </p:nvPr>
        </p:nvSpPr>
        <p:spPr/>
        <p:txBody>
          <a:bodyPr/>
          <a:lstStyle/>
          <a:p>
            <a:r>
              <a:rPr lang="en-US" altLang="zh-HK" sz="2400" dirty="0" smtClean="0"/>
              <a:t>The number of producers limits the number of herbivores.</a:t>
            </a:r>
          </a:p>
          <a:p>
            <a:pPr algn="just"/>
            <a:r>
              <a:rPr lang="en-US" altLang="zh-HK" sz="2400" dirty="0" smtClean="0"/>
              <a:t>In turn the number of herbivores limits the number of predators that feed on them.</a:t>
            </a:r>
          </a:p>
          <a:p>
            <a:pPr algn="just"/>
            <a:r>
              <a:rPr lang="en-US" altLang="zh-HK" sz="2400" dirty="0" smtClean="0"/>
              <a:t>Every level was regulated by </a:t>
            </a:r>
            <a:r>
              <a:rPr lang="en-US" altLang="zh-HK" sz="2400" b="1" u="sng" dirty="0" smtClean="0">
                <a:solidFill>
                  <a:schemeClr val="tx2">
                    <a:lumMod val="60000"/>
                    <a:lumOff val="40000"/>
                  </a:schemeClr>
                </a:solidFill>
              </a:rPr>
              <a:t>the amount of food</a:t>
            </a:r>
            <a:r>
              <a:rPr lang="en-US" altLang="zh-HK" sz="2400" dirty="0" smtClean="0"/>
              <a:t>.</a:t>
            </a:r>
          </a:p>
          <a:p>
            <a:endParaRPr lang="zh-HK" altLang="en-US" dirty="0"/>
          </a:p>
        </p:txBody>
      </p:sp>
      <p:sp>
        <p:nvSpPr>
          <p:cNvPr id="4" name="矩形 3"/>
          <p:cNvSpPr/>
          <p:nvPr/>
        </p:nvSpPr>
        <p:spPr bwMode="auto">
          <a:xfrm>
            <a:off x="2771800" y="3861048"/>
            <a:ext cx="3187216" cy="57606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dirty="0" smtClean="0">
                <a:ln>
                  <a:noFill/>
                </a:ln>
                <a:solidFill>
                  <a:schemeClr val="tx1"/>
                </a:solidFill>
                <a:effectLst/>
                <a:latin typeface="Arial" panose="020B0604020202020204" pitchFamily="34" charset="0"/>
              </a:rPr>
              <a:t>Predator</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5" name="矩形 4"/>
          <p:cNvSpPr/>
          <p:nvPr/>
        </p:nvSpPr>
        <p:spPr bwMode="auto">
          <a:xfrm>
            <a:off x="2771800" y="4653136"/>
            <a:ext cx="3187216" cy="86409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HK" sz="2400" dirty="0" smtClean="0"/>
              <a:t>Herbivore (plant-eating animals)</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矩形 5"/>
          <p:cNvSpPr/>
          <p:nvPr/>
        </p:nvSpPr>
        <p:spPr bwMode="auto">
          <a:xfrm>
            <a:off x="2771800" y="5733256"/>
            <a:ext cx="3187216" cy="57606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HK" sz="2400" dirty="0" smtClean="0"/>
              <a:t>Producer</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cxnSp>
        <p:nvCxnSpPr>
          <p:cNvPr id="8" name="直線單箭頭接點 7"/>
          <p:cNvCxnSpPr/>
          <p:nvPr/>
        </p:nvCxnSpPr>
        <p:spPr bwMode="auto">
          <a:xfrm flipV="1">
            <a:off x="2267744" y="4114701"/>
            <a:ext cx="0" cy="2016224"/>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a:xfrm>
            <a:off x="240871" y="4938147"/>
            <a:ext cx="1774845" cy="369332"/>
          </a:xfrm>
          <a:prstGeom prst="rect">
            <a:avLst/>
          </a:prstGeom>
        </p:spPr>
        <p:txBody>
          <a:bodyPr wrap="none">
            <a:spAutoFit/>
          </a:bodyPr>
          <a:lstStyle/>
          <a:p>
            <a:r>
              <a:rPr lang="en-US" altLang="zh-TW" dirty="0" smtClean="0"/>
              <a:t>Bottom-up view</a:t>
            </a:r>
            <a:endParaRPr lang="zh-HK" altLang="en-US" dirty="0"/>
          </a:p>
        </p:txBody>
      </p:sp>
    </p:spTree>
    <p:extLst>
      <p:ext uri="{BB962C8B-B14F-4D97-AF65-F5344CB8AC3E}">
        <p14:creationId xmlns:p14="http://schemas.microsoft.com/office/powerpoint/2010/main" val="23509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Green World Hypothesis proposed in 1960s</a:t>
            </a:r>
            <a:endParaRPr lang="zh-HK" altLang="en-US" dirty="0"/>
          </a:p>
        </p:txBody>
      </p:sp>
      <p:sp>
        <p:nvSpPr>
          <p:cNvPr id="3" name="內容版面配置區 2"/>
          <p:cNvSpPr>
            <a:spLocks noGrp="1"/>
          </p:cNvSpPr>
          <p:nvPr>
            <p:ph idx="1"/>
          </p:nvPr>
        </p:nvSpPr>
        <p:spPr/>
        <p:txBody>
          <a:bodyPr/>
          <a:lstStyle/>
          <a:p>
            <a:pPr algn="just"/>
            <a:r>
              <a:rPr lang="en-US" altLang="zh-HK" sz="2400" dirty="0" smtClean="0"/>
              <a:t>The number of herbivores is controlled not only from the bottom up, </a:t>
            </a:r>
            <a:r>
              <a:rPr lang="en-US" altLang="zh-HK" sz="2400" b="1" u="sng" dirty="0" smtClean="0">
                <a:solidFill>
                  <a:schemeClr val="tx2">
                    <a:lumMod val="60000"/>
                    <a:lumOff val="40000"/>
                  </a:schemeClr>
                </a:solidFill>
              </a:rPr>
              <a:t>but also from the top down</a:t>
            </a:r>
            <a:r>
              <a:rPr lang="en-US" altLang="zh-HK" sz="2400" dirty="0" smtClean="0"/>
              <a:t>.</a:t>
            </a:r>
          </a:p>
          <a:p>
            <a:pPr algn="just"/>
            <a:r>
              <a:rPr lang="en-US" altLang="zh-HK" sz="2400" dirty="0" smtClean="0"/>
              <a:t>Predators are the key to keeping our world green because they keep the numbers of plant-eating herbivores from growing out of control and consume all plants.</a:t>
            </a:r>
            <a:endParaRPr lang="zh-HK" altLang="en-US" sz="2400" dirty="0"/>
          </a:p>
        </p:txBody>
      </p:sp>
      <p:sp>
        <p:nvSpPr>
          <p:cNvPr id="4" name="矩形 3"/>
          <p:cNvSpPr/>
          <p:nvPr/>
        </p:nvSpPr>
        <p:spPr>
          <a:xfrm>
            <a:off x="2627784" y="6346949"/>
            <a:ext cx="6516216" cy="523220"/>
          </a:xfrm>
          <a:prstGeom prst="rect">
            <a:avLst/>
          </a:prstGeom>
        </p:spPr>
        <p:txBody>
          <a:bodyPr wrap="square">
            <a:spAutoFit/>
          </a:bodyPr>
          <a:lstStyle/>
          <a:p>
            <a:r>
              <a:rPr lang="en-US" altLang="zh-HK" sz="1400" dirty="0">
                <a:solidFill>
                  <a:srgbClr val="222222"/>
                </a:solidFill>
              </a:rPr>
              <a:t>Hairston, N. G., Smith, F. E., &amp; </a:t>
            </a:r>
            <a:r>
              <a:rPr lang="en-US" altLang="zh-HK" sz="1400" dirty="0" err="1">
                <a:solidFill>
                  <a:srgbClr val="222222"/>
                </a:solidFill>
              </a:rPr>
              <a:t>Slobodkin</a:t>
            </a:r>
            <a:r>
              <a:rPr lang="en-US" altLang="zh-HK" sz="1400" dirty="0">
                <a:solidFill>
                  <a:srgbClr val="222222"/>
                </a:solidFill>
              </a:rPr>
              <a:t>, L. B. (1960). Community structure, population control, and competition. </a:t>
            </a:r>
            <a:r>
              <a:rPr lang="en-US" altLang="zh-HK" sz="1400" i="1" dirty="0">
                <a:solidFill>
                  <a:srgbClr val="222222"/>
                </a:solidFill>
              </a:rPr>
              <a:t>The </a:t>
            </a:r>
            <a:r>
              <a:rPr lang="en-US" altLang="zh-HK" sz="1400" i="1" dirty="0" err="1">
                <a:solidFill>
                  <a:srgbClr val="222222"/>
                </a:solidFill>
              </a:rPr>
              <a:t>american</a:t>
            </a:r>
            <a:r>
              <a:rPr lang="en-US" altLang="zh-HK" sz="1400" i="1" dirty="0">
                <a:solidFill>
                  <a:srgbClr val="222222"/>
                </a:solidFill>
              </a:rPr>
              <a:t> naturalist</a:t>
            </a:r>
            <a:r>
              <a:rPr lang="en-US" altLang="zh-HK" sz="1400" dirty="0">
                <a:solidFill>
                  <a:srgbClr val="222222"/>
                </a:solidFill>
              </a:rPr>
              <a:t>, </a:t>
            </a:r>
            <a:r>
              <a:rPr lang="en-US" altLang="zh-HK" sz="1400" i="1" dirty="0">
                <a:solidFill>
                  <a:srgbClr val="222222"/>
                </a:solidFill>
              </a:rPr>
              <a:t>94</a:t>
            </a:r>
            <a:r>
              <a:rPr lang="en-US" altLang="zh-HK" sz="1400" dirty="0">
                <a:solidFill>
                  <a:srgbClr val="222222"/>
                </a:solidFill>
              </a:rPr>
              <a:t>(879), 421-425.</a:t>
            </a:r>
            <a:endParaRPr lang="zh-HK" altLang="en-US" sz="1400" dirty="0"/>
          </a:p>
        </p:txBody>
      </p:sp>
      <p:sp>
        <p:nvSpPr>
          <p:cNvPr id="5" name="矩形 4"/>
          <p:cNvSpPr/>
          <p:nvPr/>
        </p:nvSpPr>
        <p:spPr bwMode="auto">
          <a:xfrm>
            <a:off x="2771800" y="3861048"/>
            <a:ext cx="3187216" cy="57606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dirty="0" smtClean="0">
                <a:ln>
                  <a:noFill/>
                </a:ln>
                <a:solidFill>
                  <a:schemeClr val="tx1"/>
                </a:solidFill>
                <a:effectLst/>
                <a:latin typeface="Arial" panose="020B0604020202020204" pitchFamily="34" charset="0"/>
              </a:rPr>
              <a:t>Predator</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矩形 5"/>
          <p:cNvSpPr/>
          <p:nvPr/>
        </p:nvSpPr>
        <p:spPr bwMode="auto">
          <a:xfrm>
            <a:off x="2771800" y="4653136"/>
            <a:ext cx="3187216" cy="86409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HK" sz="2400" dirty="0" smtClean="0"/>
              <a:t>Herbivore (plant-eating animals)</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7" name="矩形 6"/>
          <p:cNvSpPr/>
          <p:nvPr/>
        </p:nvSpPr>
        <p:spPr bwMode="auto">
          <a:xfrm>
            <a:off x="2771800" y="5733256"/>
            <a:ext cx="3187216" cy="57606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HK" sz="2400" dirty="0" smtClean="0"/>
              <a:t>Producer</a:t>
            </a:r>
            <a:endParaRPr kumimoji="0" lang="zh-HK" altLang="en-US" sz="2400" b="0" i="0" u="none" strike="noStrike" cap="none" normalizeH="0" baseline="0" dirty="0" smtClean="0">
              <a:ln>
                <a:noFill/>
              </a:ln>
              <a:solidFill>
                <a:schemeClr val="tx1"/>
              </a:solidFill>
              <a:effectLst/>
              <a:latin typeface="Arial" panose="020B0604020202020204" pitchFamily="34" charset="0"/>
            </a:endParaRPr>
          </a:p>
        </p:txBody>
      </p:sp>
      <p:cxnSp>
        <p:nvCxnSpPr>
          <p:cNvPr id="8" name="直線單箭頭接點 7"/>
          <p:cNvCxnSpPr/>
          <p:nvPr/>
        </p:nvCxnSpPr>
        <p:spPr bwMode="auto">
          <a:xfrm flipV="1">
            <a:off x="2267744" y="4114701"/>
            <a:ext cx="0" cy="2016224"/>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單箭頭接點 9"/>
          <p:cNvCxnSpPr/>
          <p:nvPr/>
        </p:nvCxnSpPr>
        <p:spPr bwMode="auto">
          <a:xfrm>
            <a:off x="6516216" y="4114701"/>
            <a:ext cx="0" cy="2016224"/>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a:xfrm>
            <a:off x="6880798" y="4938147"/>
            <a:ext cx="1834669" cy="369332"/>
          </a:xfrm>
          <a:prstGeom prst="rect">
            <a:avLst/>
          </a:prstGeom>
        </p:spPr>
        <p:txBody>
          <a:bodyPr wrap="none">
            <a:spAutoFit/>
          </a:bodyPr>
          <a:lstStyle/>
          <a:p>
            <a:r>
              <a:rPr lang="en-US" altLang="zh-TW" b="1" u="sng" dirty="0" smtClean="0">
                <a:solidFill>
                  <a:srgbClr val="FF0000"/>
                </a:solidFill>
              </a:rPr>
              <a:t>Top-down view</a:t>
            </a:r>
            <a:endParaRPr lang="zh-HK" altLang="en-US" b="1" u="sng" dirty="0">
              <a:solidFill>
                <a:srgbClr val="FF0000"/>
              </a:solidFill>
            </a:endParaRPr>
          </a:p>
        </p:txBody>
      </p:sp>
      <p:sp>
        <p:nvSpPr>
          <p:cNvPr id="14" name="矩形 13"/>
          <p:cNvSpPr/>
          <p:nvPr/>
        </p:nvSpPr>
        <p:spPr>
          <a:xfrm>
            <a:off x="240871" y="4938147"/>
            <a:ext cx="1774845" cy="369332"/>
          </a:xfrm>
          <a:prstGeom prst="rect">
            <a:avLst/>
          </a:prstGeom>
        </p:spPr>
        <p:txBody>
          <a:bodyPr wrap="none">
            <a:spAutoFit/>
          </a:bodyPr>
          <a:lstStyle/>
          <a:p>
            <a:r>
              <a:rPr lang="en-US" altLang="zh-TW" dirty="0" smtClean="0"/>
              <a:t>Bottom-up view</a:t>
            </a:r>
            <a:endParaRPr lang="zh-HK" altLang="en-US" dirty="0"/>
          </a:p>
        </p:txBody>
      </p:sp>
    </p:spTree>
    <p:extLst>
      <p:ext uri="{BB962C8B-B14F-4D97-AF65-F5344CB8AC3E}">
        <p14:creationId xmlns:p14="http://schemas.microsoft.com/office/powerpoint/2010/main" val="730546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sz="4000" dirty="0" smtClean="0"/>
              <a:t>Ecological experiments by Prof. Robert Paine (1960s)</a:t>
            </a:r>
            <a:endParaRPr lang="zh-HK" altLang="en-US" sz="4000" dirty="0"/>
          </a:p>
        </p:txBody>
      </p:sp>
      <p:sp>
        <p:nvSpPr>
          <p:cNvPr id="3" name="內容版面配置區 2"/>
          <p:cNvSpPr>
            <a:spLocks noGrp="1"/>
          </p:cNvSpPr>
          <p:nvPr>
            <p:ph idx="1"/>
          </p:nvPr>
        </p:nvSpPr>
        <p:spPr>
          <a:xfrm>
            <a:off x="457200" y="1719263"/>
            <a:ext cx="8229600" cy="1421705"/>
          </a:xfrm>
        </p:spPr>
        <p:txBody>
          <a:bodyPr/>
          <a:lstStyle/>
          <a:p>
            <a:pPr algn="just"/>
            <a:r>
              <a:rPr lang="en-US" altLang="zh-TW" sz="2000" dirty="0" smtClean="0"/>
              <a:t>Prof. Paine conducted a series of experiments to study the role of predators. He identified organisms present in a rocky shore and then he mapped out the feeding relationship between the organisms and constructed a </a:t>
            </a:r>
            <a:r>
              <a:rPr lang="en-US" altLang="zh-TW" sz="2000" b="1" u="sng" dirty="0" smtClean="0">
                <a:solidFill>
                  <a:srgbClr val="FF0000"/>
                </a:solidFill>
              </a:rPr>
              <a:t>food web</a:t>
            </a:r>
            <a:r>
              <a:rPr lang="en-US" altLang="zh-TW" sz="2000" dirty="0" smtClean="0"/>
              <a:t>.</a:t>
            </a:r>
            <a:endParaRPr lang="zh-HK" altLang="en-US" sz="2000" dirty="0"/>
          </a:p>
        </p:txBody>
      </p:sp>
      <p:sp>
        <p:nvSpPr>
          <p:cNvPr id="4" name="矩形 3"/>
          <p:cNvSpPr/>
          <p:nvPr/>
        </p:nvSpPr>
        <p:spPr>
          <a:xfrm>
            <a:off x="4279585" y="3115816"/>
            <a:ext cx="1043876" cy="646331"/>
          </a:xfrm>
          <a:prstGeom prst="rect">
            <a:avLst/>
          </a:prstGeom>
        </p:spPr>
        <p:txBody>
          <a:bodyPr wrap="none">
            <a:spAutoFit/>
          </a:bodyPr>
          <a:lstStyle/>
          <a:p>
            <a:pPr algn="ctr"/>
            <a:r>
              <a:rPr lang="en-US" altLang="zh-TW" b="1" dirty="0" smtClean="0"/>
              <a:t>Starfish</a:t>
            </a:r>
          </a:p>
          <a:p>
            <a:pPr algn="ctr"/>
            <a:r>
              <a:rPr lang="zh-HK" altLang="en-US" dirty="0" smtClean="0"/>
              <a:t>海</a:t>
            </a:r>
            <a:r>
              <a:rPr lang="zh-TW" altLang="en-US" dirty="0" smtClean="0"/>
              <a:t>星</a:t>
            </a:r>
            <a:endParaRPr lang="zh-HK" altLang="en-US" dirty="0"/>
          </a:p>
        </p:txBody>
      </p:sp>
      <p:sp>
        <p:nvSpPr>
          <p:cNvPr id="5" name="矩形 4"/>
          <p:cNvSpPr/>
          <p:nvPr/>
        </p:nvSpPr>
        <p:spPr>
          <a:xfrm>
            <a:off x="2990456" y="4475951"/>
            <a:ext cx="1390124" cy="646331"/>
          </a:xfrm>
          <a:prstGeom prst="rect">
            <a:avLst/>
          </a:prstGeom>
        </p:spPr>
        <p:txBody>
          <a:bodyPr wrap="none">
            <a:spAutoFit/>
          </a:bodyPr>
          <a:lstStyle/>
          <a:p>
            <a:pPr algn="ctr"/>
            <a:r>
              <a:rPr lang="en-US" altLang="zh-TW" b="1" dirty="0" smtClean="0"/>
              <a:t>Sea Urchin</a:t>
            </a:r>
          </a:p>
          <a:p>
            <a:pPr algn="ctr"/>
            <a:r>
              <a:rPr lang="zh-HK" altLang="en-US" dirty="0"/>
              <a:t>海膽</a:t>
            </a:r>
          </a:p>
        </p:txBody>
      </p:sp>
      <p:sp>
        <p:nvSpPr>
          <p:cNvPr id="6" name="矩形 5"/>
          <p:cNvSpPr/>
          <p:nvPr/>
        </p:nvSpPr>
        <p:spPr>
          <a:xfrm>
            <a:off x="5300820" y="4990345"/>
            <a:ext cx="966931" cy="646331"/>
          </a:xfrm>
          <a:prstGeom prst="rect">
            <a:avLst/>
          </a:prstGeom>
        </p:spPr>
        <p:txBody>
          <a:bodyPr wrap="none">
            <a:spAutoFit/>
          </a:bodyPr>
          <a:lstStyle/>
          <a:p>
            <a:pPr algn="ctr"/>
            <a:r>
              <a:rPr lang="en-US" altLang="zh-TW" b="1" dirty="0" smtClean="0"/>
              <a:t>Mussel</a:t>
            </a:r>
          </a:p>
          <a:p>
            <a:pPr algn="ctr"/>
            <a:r>
              <a:rPr lang="zh-TW" altLang="en-US" dirty="0" smtClean="0"/>
              <a:t>青口</a:t>
            </a:r>
            <a:endParaRPr lang="zh-HK" altLang="en-US" dirty="0"/>
          </a:p>
        </p:txBody>
      </p:sp>
      <p:sp>
        <p:nvSpPr>
          <p:cNvPr id="7" name="矩形 6"/>
          <p:cNvSpPr/>
          <p:nvPr/>
        </p:nvSpPr>
        <p:spPr>
          <a:xfrm>
            <a:off x="4108065" y="4187640"/>
            <a:ext cx="1210588" cy="646331"/>
          </a:xfrm>
          <a:prstGeom prst="rect">
            <a:avLst/>
          </a:prstGeom>
        </p:spPr>
        <p:txBody>
          <a:bodyPr wrap="none">
            <a:spAutoFit/>
          </a:bodyPr>
          <a:lstStyle/>
          <a:p>
            <a:pPr algn="ctr"/>
            <a:r>
              <a:rPr lang="en-US" altLang="zh-TW" b="1" dirty="0" smtClean="0"/>
              <a:t>Sea Snail</a:t>
            </a:r>
          </a:p>
          <a:p>
            <a:pPr algn="ctr"/>
            <a:r>
              <a:rPr lang="zh-HK" altLang="en-US" dirty="0"/>
              <a:t>海螺</a:t>
            </a:r>
          </a:p>
        </p:txBody>
      </p:sp>
      <p:sp>
        <p:nvSpPr>
          <p:cNvPr id="9" name="矩形 8"/>
          <p:cNvSpPr/>
          <p:nvPr/>
        </p:nvSpPr>
        <p:spPr>
          <a:xfrm>
            <a:off x="3330017" y="6020754"/>
            <a:ext cx="813043" cy="646331"/>
          </a:xfrm>
          <a:prstGeom prst="rect">
            <a:avLst/>
          </a:prstGeom>
        </p:spPr>
        <p:txBody>
          <a:bodyPr wrap="none">
            <a:spAutoFit/>
          </a:bodyPr>
          <a:lstStyle/>
          <a:p>
            <a:pPr algn="ctr"/>
            <a:r>
              <a:rPr lang="en-US" altLang="zh-TW" b="1" dirty="0" smtClean="0"/>
              <a:t>Algae</a:t>
            </a:r>
          </a:p>
          <a:p>
            <a:pPr algn="ctr"/>
            <a:r>
              <a:rPr lang="zh-TW" altLang="en-US" dirty="0" smtClean="0"/>
              <a:t>海藻</a:t>
            </a:r>
            <a:endParaRPr lang="zh-HK" altLang="en-US" dirty="0"/>
          </a:p>
        </p:txBody>
      </p:sp>
      <p:sp>
        <p:nvSpPr>
          <p:cNvPr id="10" name="矩形 9"/>
          <p:cNvSpPr/>
          <p:nvPr/>
        </p:nvSpPr>
        <p:spPr>
          <a:xfrm>
            <a:off x="6753751" y="5526808"/>
            <a:ext cx="941283" cy="646331"/>
          </a:xfrm>
          <a:prstGeom prst="rect">
            <a:avLst/>
          </a:prstGeom>
        </p:spPr>
        <p:txBody>
          <a:bodyPr wrap="none">
            <a:spAutoFit/>
          </a:bodyPr>
          <a:lstStyle/>
          <a:p>
            <a:pPr algn="ctr"/>
            <a:r>
              <a:rPr lang="en-US" altLang="zh-TW" b="1" dirty="0" smtClean="0"/>
              <a:t>Limpet</a:t>
            </a:r>
          </a:p>
          <a:p>
            <a:pPr algn="ctr"/>
            <a:r>
              <a:rPr lang="zh-HK" altLang="en-US" dirty="0"/>
              <a:t>帽貝</a:t>
            </a:r>
          </a:p>
        </p:txBody>
      </p:sp>
      <p:sp>
        <p:nvSpPr>
          <p:cNvPr id="12" name="矩形 11"/>
          <p:cNvSpPr/>
          <p:nvPr/>
        </p:nvSpPr>
        <p:spPr>
          <a:xfrm>
            <a:off x="585790" y="4899958"/>
            <a:ext cx="915635" cy="646331"/>
          </a:xfrm>
          <a:prstGeom prst="rect">
            <a:avLst/>
          </a:prstGeom>
        </p:spPr>
        <p:txBody>
          <a:bodyPr wrap="none">
            <a:spAutoFit/>
          </a:bodyPr>
          <a:lstStyle/>
          <a:p>
            <a:pPr algn="ctr"/>
            <a:r>
              <a:rPr lang="en-US" altLang="zh-TW" b="1" dirty="0" smtClean="0"/>
              <a:t>Chiton</a:t>
            </a:r>
          </a:p>
          <a:p>
            <a:pPr algn="ctr"/>
            <a:r>
              <a:rPr lang="zh-HK" altLang="en-US" dirty="0"/>
              <a:t>石鱉</a:t>
            </a:r>
            <a:endParaRPr lang="zh-HK" altLang="en-US" b="1" dirty="0"/>
          </a:p>
        </p:txBody>
      </p:sp>
      <p:sp>
        <p:nvSpPr>
          <p:cNvPr id="13" name="矩形 12"/>
          <p:cNvSpPr/>
          <p:nvPr/>
        </p:nvSpPr>
        <p:spPr>
          <a:xfrm>
            <a:off x="1823875" y="4733424"/>
            <a:ext cx="1451004" cy="646331"/>
          </a:xfrm>
          <a:prstGeom prst="rect">
            <a:avLst/>
          </a:prstGeom>
        </p:spPr>
        <p:txBody>
          <a:bodyPr wrap="square">
            <a:spAutoFit/>
          </a:bodyPr>
          <a:lstStyle/>
          <a:p>
            <a:pPr algn="ctr"/>
            <a:r>
              <a:rPr lang="en-US" altLang="zh-TW" b="1" dirty="0" smtClean="0"/>
              <a:t>Barnacle</a:t>
            </a:r>
          </a:p>
          <a:p>
            <a:pPr algn="ctr"/>
            <a:r>
              <a:rPr lang="zh-HK" altLang="en-US" dirty="0"/>
              <a:t>藤壺</a:t>
            </a:r>
            <a:endParaRPr lang="zh-HK" altLang="en-US" b="1" dirty="0"/>
          </a:p>
        </p:txBody>
      </p:sp>
      <p:cxnSp>
        <p:nvCxnSpPr>
          <p:cNvPr id="19" name="直線單箭頭接點 18"/>
          <p:cNvCxnSpPr>
            <a:stCxn id="9" idx="0"/>
            <a:endCxn id="5" idx="2"/>
          </p:cNvCxnSpPr>
          <p:nvPr/>
        </p:nvCxnSpPr>
        <p:spPr bwMode="auto">
          <a:xfrm flipH="1" flipV="1">
            <a:off x="3685518" y="5122282"/>
            <a:ext cx="51021" cy="89847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單箭頭接點 19"/>
          <p:cNvCxnSpPr>
            <a:stCxn id="5" idx="0"/>
          </p:cNvCxnSpPr>
          <p:nvPr/>
        </p:nvCxnSpPr>
        <p:spPr bwMode="auto">
          <a:xfrm flipV="1">
            <a:off x="3685518" y="3759367"/>
            <a:ext cx="645740" cy="71658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單箭頭接點 24"/>
          <p:cNvCxnSpPr>
            <a:stCxn id="9" idx="1"/>
            <a:endCxn id="12" idx="3"/>
          </p:cNvCxnSpPr>
          <p:nvPr/>
        </p:nvCxnSpPr>
        <p:spPr bwMode="auto">
          <a:xfrm flipH="1" flipV="1">
            <a:off x="1501425" y="5223124"/>
            <a:ext cx="1828592" cy="112079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單箭頭接點 27"/>
          <p:cNvCxnSpPr>
            <a:endCxn id="13" idx="2"/>
          </p:cNvCxnSpPr>
          <p:nvPr/>
        </p:nvCxnSpPr>
        <p:spPr bwMode="auto">
          <a:xfrm flipH="1" flipV="1">
            <a:off x="2549377" y="5379755"/>
            <a:ext cx="813691" cy="69905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單箭頭接點 31"/>
          <p:cNvCxnSpPr>
            <a:stCxn id="9" idx="3"/>
            <a:endCxn id="10" idx="1"/>
          </p:cNvCxnSpPr>
          <p:nvPr/>
        </p:nvCxnSpPr>
        <p:spPr bwMode="auto">
          <a:xfrm flipV="1">
            <a:off x="4143060" y="5849974"/>
            <a:ext cx="2610691" cy="49394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單箭頭接點 34"/>
          <p:cNvCxnSpPr>
            <a:endCxn id="7" idx="2"/>
          </p:cNvCxnSpPr>
          <p:nvPr/>
        </p:nvCxnSpPr>
        <p:spPr bwMode="auto">
          <a:xfrm flipV="1">
            <a:off x="3884383" y="4833971"/>
            <a:ext cx="828976" cy="126166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單箭頭接點 38"/>
          <p:cNvCxnSpPr/>
          <p:nvPr/>
        </p:nvCxnSpPr>
        <p:spPr bwMode="auto">
          <a:xfrm flipV="1">
            <a:off x="4142267" y="5424481"/>
            <a:ext cx="1233627" cy="74522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單箭頭接點 41"/>
          <p:cNvCxnSpPr>
            <a:stCxn id="7" idx="0"/>
            <a:endCxn id="4" idx="2"/>
          </p:cNvCxnSpPr>
          <p:nvPr/>
        </p:nvCxnSpPr>
        <p:spPr bwMode="auto">
          <a:xfrm flipV="1">
            <a:off x="4713359" y="3762147"/>
            <a:ext cx="88164" cy="42549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單箭頭接點 44"/>
          <p:cNvCxnSpPr>
            <a:stCxn id="6" idx="0"/>
          </p:cNvCxnSpPr>
          <p:nvPr/>
        </p:nvCxnSpPr>
        <p:spPr bwMode="auto">
          <a:xfrm flipH="1" flipV="1">
            <a:off x="5213766" y="3721072"/>
            <a:ext cx="570520" cy="126927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單箭頭接點 47"/>
          <p:cNvCxnSpPr>
            <a:stCxn id="13" idx="0"/>
            <a:endCxn id="4" idx="1"/>
          </p:cNvCxnSpPr>
          <p:nvPr/>
        </p:nvCxnSpPr>
        <p:spPr bwMode="auto">
          <a:xfrm flipV="1">
            <a:off x="2549377" y="3438982"/>
            <a:ext cx="1730208" cy="129444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單箭頭接點 66"/>
          <p:cNvCxnSpPr>
            <a:stCxn id="12" idx="0"/>
          </p:cNvCxnSpPr>
          <p:nvPr/>
        </p:nvCxnSpPr>
        <p:spPr bwMode="auto">
          <a:xfrm flipV="1">
            <a:off x="1043608" y="3287193"/>
            <a:ext cx="3165705" cy="16127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單箭頭接點 75"/>
          <p:cNvCxnSpPr>
            <a:stCxn id="10" idx="0"/>
            <a:endCxn id="4" idx="3"/>
          </p:cNvCxnSpPr>
          <p:nvPr/>
        </p:nvCxnSpPr>
        <p:spPr bwMode="auto">
          <a:xfrm flipH="1" flipV="1">
            <a:off x="5323461" y="3438982"/>
            <a:ext cx="1900932" cy="208782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矩形 81"/>
          <p:cNvSpPr/>
          <p:nvPr/>
        </p:nvSpPr>
        <p:spPr>
          <a:xfrm>
            <a:off x="5746185" y="6533024"/>
            <a:ext cx="3189982" cy="307777"/>
          </a:xfrm>
          <a:prstGeom prst="rect">
            <a:avLst/>
          </a:prstGeom>
        </p:spPr>
        <p:txBody>
          <a:bodyPr wrap="square">
            <a:spAutoFit/>
          </a:bodyPr>
          <a:lstStyle/>
          <a:p>
            <a:pPr algn="just"/>
            <a:r>
              <a:rPr lang="en-US" altLang="zh-TW" sz="1400" dirty="0" smtClean="0"/>
              <a:t>The food web shown here is simplified.</a:t>
            </a:r>
            <a:endParaRPr lang="zh-HK" altLang="en-US" sz="1400" dirty="0"/>
          </a:p>
        </p:txBody>
      </p:sp>
    </p:spTree>
    <p:extLst>
      <p:ext uri="{BB962C8B-B14F-4D97-AF65-F5344CB8AC3E}">
        <p14:creationId xmlns:p14="http://schemas.microsoft.com/office/powerpoint/2010/main" val="3846947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Experiment 1</a:t>
            </a:r>
            <a:endParaRPr lang="zh-HK" altLang="en-US" dirty="0"/>
          </a:p>
        </p:txBody>
      </p:sp>
      <p:sp>
        <p:nvSpPr>
          <p:cNvPr id="3" name="內容版面配置區 2"/>
          <p:cNvSpPr>
            <a:spLocks noGrp="1"/>
          </p:cNvSpPr>
          <p:nvPr>
            <p:ph idx="1"/>
          </p:nvPr>
        </p:nvSpPr>
        <p:spPr>
          <a:xfrm>
            <a:off x="457200" y="1719263"/>
            <a:ext cx="4474840" cy="4411662"/>
          </a:xfrm>
        </p:spPr>
        <p:txBody>
          <a:bodyPr/>
          <a:lstStyle/>
          <a:p>
            <a:pPr marL="457200" indent="-457200" algn="just">
              <a:buFont typeface="+mj-lt"/>
              <a:buAutoNum type="arabicPeriod"/>
            </a:pPr>
            <a:r>
              <a:rPr lang="en-US" altLang="zh-TW" sz="2400" dirty="0" smtClean="0"/>
              <a:t>Prof. Paine </a:t>
            </a:r>
            <a:r>
              <a:rPr lang="en-US" altLang="zh-TW" sz="2400" b="1" u="sng" dirty="0" smtClean="0">
                <a:solidFill>
                  <a:srgbClr val="00B0F0"/>
                </a:solidFill>
              </a:rPr>
              <a:t>removed the starfish</a:t>
            </a:r>
            <a:r>
              <a:rPr lang="en-US" altLang="zh-TW" sz="2400" dirty="0" smtClean="0"/>
              <a:t> from the food web over a two year study and he obtained the result below.</a:t>
            </a:r>
          </a:p>
          <a:p>
            <a:pPr lvl="1" algn="just">
              <a:buFont typeface="+mj-lt"/>
              <a:buAutoNum type="alphaLcParenR"/>
            </a:pPr>
            <a:r>
              <a:rPr lang="en-US" altLang="zh-HK" sz="1800" dirty="0" smtClean="0"/>
              <a:t>What do you see about the result?</a:t>
            </a:r>
          </a:p>
          <a:p>
            <a:pPr lvl="1" algn="just">
              <a:buFont typeface="+mj-lt"/>
              <a:buAutoNum type="alphaLcParenR"/>
            </a:pPr>
            <a:r>
              <a:rPr lang="en-US" altLang="zh-HK" sz="1800" dirty="0" smtClean="0"/>
              <a:t>What do you wonder about the role of the starfish in the food web?</a:t>
            </a:r>
          </a:p>
          <a:p>
            <a:pPr lvl="1" algn="just">
              <a:buFont typeface="+mj-lt"/>
              <a:buAutoNum type="alphaLcParenR"/>
            </a:pPr>
            <a:r>
              <a:rPr lang="en-US" altLang="zh-HK" sz="1800" dirty="0" smtClean="0"/>
              <a:t>What other experiment would you suggest for Prof. Paine to verify his hypothesis?</a:t>
            </a:r>
            <a:endParaRPr lang="zh-HK" altLang="en-US" sz="1800" dirty="0"/>
          </a:p>
        </p:txBody>
      </p:sp>
      <p:cxnSp>
        <p:nvCxnSpPr>
          <p:cNvPr id="6" name="直線單箭頭接點 5"/>
          <p:cNvCxnSpPr/>
          <p:nvPr/>
        </p:nvCxnSpPr>
        <p:spPr bwMode="auto">
          <a:xfrm flipV="1">
            <a:off x="5796136" y="2132856"/>
            <a:ext cx="0" cy="266429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單箭頭接點 6"/>
          <p:cNvCxnSpPr/>
          <p:nvPr/>
        </p:nvCxnSpPr>
        <p:spPr bwMode="auto">
          <a:xfrm>
            <a:off x="5796136" y="4797152"/>
            <a:ext cx="302433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矩形 9"/>
          <p:cNvSpPr/>
          <p:nvPr/>
        </p:nvSpPr>
        <p:spPr bwMode="auto">
          <a:xfrm>
            <a:off x="6272453" y="2564904"/>
            <a:ext cx="792088" cy="223224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rPr>
              <a:t>15</a:t>
            </a:r>
            <a:endParaRPr kumimoji="0" lang="zh-HK"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矩形 11"/>
          <p:cNvSpPr/>
          <p:nvPr/>
        </p:nvSpPr>
        <p:spPr bwMode="auto">
          <a:xfrm>
            <a:off x="7604956" y="3573016"/>
            <a:ext cx="792088" cy="122413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Arial" panose="020B0604020202020204" pitchFamily="34" charset="0"/>
              </a:rPr>
              <a:t>8</a:t>
            </a:r>
            <a:endParaRPr kumimoji="0" lang="zh-HK"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文字方塊 12"/>
          <p:cNvSpPr txBox="1"/>
          <p:nvPr/>
        </p:nvSpPr>
        <p:spPr>
          <a:xfrm rot="16200000">
            <a:off x="4439458" y="3280337"/>
            <a:ext cx="2108269" cy="369332"/>
          </a:xfrm>
          <a:prstGeom prst="rect">
            <a:avLst/>
          </a:prstGeom>
          <a:noFill/>
        </p:spPr>
        <p:txBody>
          <a:bodyPr wrap="none" rtlCol="0">
            <a:spAutoFit/>
          </a:bodyPr>
          <a:lstStyle/>
          <a:p>
            <a:r>
              <a:rPr lang="en-US" altLang="zh-HK" dirty="0" smtClean="0"/>
              <a:t>Number of species</a:t>
            </a:r>
            <a:endParaRPr lang="zh-HK" altLang="en-US" dirty="0"/>
          </a:p>
        </p:txBody>
      </p:sp>
      <p:sp>
        <p:nvSpPr>
          <p:cNvPr id="14" name="文字方塊 13"/>
          <p:cNvSpPr txBox="1"/>
          <p:nvPr/>
        </p:nvSpPr>
        <p:spPr>
          <a:xfrm>
            <a:off x="6211481" y="4811216"/>
            <a:ext cx="914032" cy="584775"/>
          </a:xfrm>
          <a:prstGeom prst="rect">
            <a:avLst/>
          </a:prstGeom>
          <a:noFill/>
        </p:spPr>
        <p:txBody>
          <a:bodyPr wrap="none" rtlCol="0">
            <a:spAutoFit/>
          </a:bodyPr>
          <a:lstStyle/>
          <a:p>
            <a:pPr algn="ctr"/>
            <a:r>
              <a:rPr lang="en-US" altLang="zh-HK" sz="1600" dirty="0" smtClean="0"/>
              <a:t>Before</a:t>
            </a:r>
          </a:p>
          <a:p>
            <a:pPr algn="ctr"/>
            <a:r>
              <a:rPr lang="en-US" altLang="zh-HK" sz="1600" dirty="0" smtClean="0"/>
              <a:t>removal</a:t>
            </a:r>
            <a:endParaRPr lang="zh-HK" altLang="en-US" sz="1600" dirty="0"/>
          </a:p>
        </p:txBody>
      </p:sp>
      <p:sp>
        <p:nvSpPr>
          <p:cNvPr id="16" name="文字方塊 15"/>
          <p:cNvSpPr txBox="1"/>
          <p:nvPr/>
        </p:nvSpPr>
        <p:spPr>
          <a:xfrm>
            <a:off x="7543984" y="4825279"/>
            <a:ext cx="914032" cy="584775"/>
          </a:xfrm>
          <a:prstGeom prst="rect">
            <a:avLst/>
          </a:prstGeom>
          <a:noFill/>
        </p:spPr>
        <p:txBody>
          <a:bodyPr wrap="none" rtlCol="0">
            <a:spAutoFit/>
          </a:bodyPr>
          <a:lstStyle/>
          <a:p>
            <a:pPr algn="ctr"/>
            <a:r>
              <a:rPr lang="en-US" altLang="zh-HK" sz="1600" dirty="0" smtClean="0"/>
              <a:t>After</a:t>
            </a:r>
          </a:p>
          <a:p>
            <a:pPr algn="ctr"/>
            <a:r>
              <a:rPr lang="en-US" altLang="zh-HK" sz="1600" dirty="0" smtClean="0"/>
              <a:t>removal</a:t>
            </a:r>
            <a:endParaRPr lang="zh-HK" altLang="en-US" sz="1600" dirty="0"/>
          </a:p>
        </p:txBody>
      </p:sp>
    </p:spTree>
    <p:extLst>
      <p:ext uri="{BB962C8B-B14F-4D97-AF65-F5344CB8AC3E}">
        <p14:creationId xmlns:p14="http://schemas.microsoft.com/office/powerpoint/2010/main" val="300219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Experiment 2</a:t>
            </a:r>
            <a:endParaRPr lang="zh-HK" altLang="en-US" dirty="0"/>
          </a:p>
        </p:txBody>
      </p:sp>
      <p:sp>
        <p:nvSpPr>
          <p:cNvPr id="3" name="內容版面配置區 2"/>
          <p:cNvSpPr>
            <a:spLocks noGrp="1"/>
          </p:cNvSpPr>
          <p:nvPr>
            <p:ph idx="1"/>
          </p:nvPr>
        </p:nvSpPr>
        <p:spPr/>
        <p:txBody>
          <a:bodyPr/>
          <a:lstStyle/>
          <a:p>
            <a:pPr marL="457200" indent="-457200" algn="just">
              <a:buFont typeface="+mj-lt"/>
              <a:buAutoNum type="arabicPeriod" startAt="2"/>
            </a:pPr>
            <a:r>
              <a:rPr lang="en-US" altLang="zh-TW" sz="2400" dirty="0"/>
              <a:t>Prof. Robert </a:t>
            </a:r>
            <a:r>
              <a:rPr lang="en-US" altLang="zh-TW" sz="2400" dirty="0" smtClean="0"/>
              <a:t>Paine repeated his earlier experiments by </a:t>
            </a:r>
            <a:r>
              <a:rPr lang="en-US" altLang="zh-TW" sz="2400" u="sng" dirty="0" smtClean="0">
                <a:solidFill>
                  <a:srgbClr val="00B050"/>
                </a:solidFill>
              </a:rPr>
              <a:t>removing the starfish in another region</a:t>
            </a:r>
            <a:r>
              <a:rPr lang="en-US" altLang="zh-TW" sz="2400" dirty="0" smtClean="0"/>
              <a:t>. The number of species decreases from 20 to 14. </a:t>
            </a:r>
          </a:p>
          <a:p>
            <a:pPr lvl="1" indent="-241300" algn="just"/>
            <a:r>
              <a:rPr lang="en-US" altLang="zh-HK" sz="2000" dirty="0"/>
              <a:t>What does the result show?</a:t>
            </a:r>
            <a:endParaRPr lang="zh-HK" altLang="en-US" sz="2000" dirty="0"/>
          </a:p>
          <a:p>
            <a:pPr algn="just"/>
            <a:endParaRPr lang="en-US" altLang="zh-TW" sz="2400" dirty="0"/>
          </a:p>
          <a:p>
            <a:pPr marL="457200" indent="-457200" algn="just">
              <a:buFont typeface="+mj-lt"/>
              <a:buAutoNum type="arabicPeriod" startAt="3"/>
            </a:pPr>
            <a:r>
              <a:rPr lang="en-US" altLang="zh-TW" sz="2400" dirty="0" smtClean="0"/>
              <a:t>Moreover, instead of removing the starfish, he removed other species. The result indicated that </a:t>
            </a:r>
            <a:r>
              <a:rPr lang="en-US" altLang="zh-TW" sz="2400" u="sng" dirty="0" smtClean="0">
                <a:solidFill>
                  <a:srgbClr val="00B050"/>
                </a:solidFill>
              </a:rPr>
              <a:t>the number of species remain unchanged</a:t>
            </a:r>
            <a:r>
              <a:rPr lang="en-US" altLang="zh-TW" sz="2400" dirty="0" smtClean="0"/>
              <a:t>.</a:t>
            </a:r>
          </a:p>
          <a:p>
            <a:pPr lvl="1" indent="-241300" algn="just"/>
            <a:r>
              <a:rPr lang="en-US" altLang="zh-TW" sz="2000" dirty="0" smtClean="0"/>
              <a:t>What does the result show?</a:t>
            </a:r>
          </a:p>
          <a:p>
            <a:pPr lvl="1" algn="just"/>
            <a:endParaRPr lang="en-US" altLang="zh-TW" sz="2000" dirty="0" smtClean="0"/>
          </a:p>
        </p:txBody>
      </p:sp>
    </p:spTree>
    <p:extLst>
      <p:ext uri="{BB962C8B-B14F-4D97-AF65-F5344CB8AC3E}">
        <p14:creationId xmlns:p14="http://schemas.microsoft.com/office/powerpoint/2010/main" val="2541403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Summary</a:t>
            </a:r>
            <a:endParaRPr lang="zh-HK" altLang="en-US" dirty="0"/>
          </a:p>
        </p:txBody>
      </p:sp>
      <p:sp>
        <p:nvSpPr>
          <p:cNvPr id="3" name="內容版面配置區 2"/>
          <p:cNvSpPr>
            <a:spLocks noGrp="1"/>
          </p:cNvSpPr>
          <p:nvPr>
            <p:ph idx="1"/>
          </p:nvPr>
        </p:nvSpPr>
        <p:spPr>
          <a:xfrm>
            <a:off x="457200" y="1719262"/>
            <a:ext cx="8229600" cy="4806081"/>
          </a:xfrm>
        </p:spPr>
        <p:txBody>
          <a:bodyPr/>
          <a:lstStyle/>
          <a:p>
            <a:pPr algn="just"/>
            <a:r>
              <a:rPr lang="en-US" altLang="zh-HK" sz="2800" dirty="0" smtClean="0"/>
              <a:t>Based on findings, he coined the term </a:t>
            </a:r>
            <a:r>
              <a:rPr lang="en-US" altLang="zh-HK" sz="2800" b="1" dirty="0" smtClean="0">
                <a:solidFill>
                  <a:srgbClr val="FF0000"/>
                </a:solidFill>
              </a:rPr>
              <a:t>‘keystone species’</a:t>
            </a:r>
            <a:r>
              <a:rPr lang="en-US" altLang="zh-HK" sz="2800" dirty="0" smtClean="0"/>
              <a:t> to illustrate that some </a:t>
            </a:r>
            <a:r>
              <a:rPr lang="en-US" altLang="zh-HK" sz="2800" dirty="0"/>
              <a:t>species can have </a:t>
            </a:r>
            <a:r>
              <a:rPr lang="en-US" altLang="zh-HK" sz="2800" dirty="0" smtClean="0"/>
              <a:t>a disproportionately </a:t>
            </a:r>
            <a:r>
              <a:rPr lang="en-US" altLang="zh-HK" sz="2800" dirty="0"/>
              <a:t>large effect on its natural </a:t>
            </a:r>
            <a:r>
              <a:rPr lang="en-US" altLang="zh-HK" sz="2800" dirty="0" smtClean="0"/>
              <a:t>environment.</a:t>
            </a:r>
          </a:p>
          <a:p>
            <a:pPr algn="just"/>
            <a:r>
              <a:rPr lang="en-US" altLang="zh-HK" sz="2800" dirty="0" smtClean="0"/>
              <a:t>The theory of keystone species is influential to different areas in </a:t>
            </a:r>
            <a:r>
              <a:rPr lang="en-US" altLang="zh-HK" sz="2800" b="1" dirty="0" smtClean="0">
                <a:solidFill>
                  <a:schemeClr val="tx2">
                    <a:lumMod val="40000"/>
                    <a:lumOff val="60000"/>
                  </a:schemeClr>
                </a:solidFill>
              </a:rPr>
              <a:t>ecological sustainability </a:t>
            </a:r>
            <a:r>
              <a:rPr lang="en-US" altLang="zh-HK" sz="2800" dirty="0" smtClean="0"/>
              <a:t>(e.g. population management)</a:t>
            </a:r>
          </a:p>
          <a:p>
            <a:pPr algn="just"/>
            <a:endParaRPr lang="zh-HK" altLang="en-US" sz="2800" dirty="0"/>
          </a:p>
        </p:txBody>
      </p:sp>
    </p:spTree>
    <p:extLst>
      <p:ext uri="{BB962C8B-B14F-4D97-AF65-F5344CB8AC3E}">
        <p14:creationId xmlns:p14="http://schemas.microsoft.com/office/powerpoint/2010/main" val="284211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Extended research about keystone species</a:t>
            </a:r>
            <a:endParaRPr lang="zh-HK" altLang="en-US" dirty="0"/>
          </a:p>
        </p:txBody>
      </p:sp>
      <p:sp>
        <p:nvSpPr>
          <p:cNvPr id="3" name="內容版面配置區 2"/>
          <p:cNvSpPr>
            <a:spLocks noGrp="1"/>
          </p:cNvSpPr>
          <p:nvPr>
            <p:ph idx="1"/>
          </p:nvPr>
        </p:nvSpPr>
        <p:spPr/>
        <p:txBody>
          <a:bodyPr/>
          <a:lstStyle/>
          <a:p>
            <a:r>
              <a:rPr lang="en-US" altLang="zh-HK" sz="2400" dirty="0" smtClean="0"/>
              <a:t>In 19</a:t>
            </a:r>
            <a:r>
              <a:rPr lang="en-US" altLang="zh-HK" sz="2400" baseline="30000" dirty="0" smtClean="0"/>
              <a:t>th</a:t>
            </a:r>
            <a:r>
              <a:rPr lang="en-US" altLang="zh-HK" sz="2400" dirty="0" smtClean="0"/>
              <a:t> century, sea otters were </a:t>
            </a:r>
            <a:r>
              <a:rPr lang="en-US" altLang="zh-HK" sz="2400" b="1" u="sng" dirty="0" smtClean="0">
                <a:solidFill>
                  <a:srgbClr val="00B0F0"/>
                </a:solidFill>
              </a:rPr>
              <a:t>hunted for fur trade</a:t>
            </a:r>
            <a:r>
              <a:rPr lang="en-US" altLang="zh-HK" sz="2400" dirty="0" smtClean="0"/>
              <a:t>. </a:t>
            </a:r>
            <a:br>
              <a:rPr lang="en-US" altLang="zh-HK" sz="2400" dirty="0" smtClean="0"/>
            </a:br>
            <a:r>
              <a:rPr lang="en-US" altLang="zh-HK" sz="2400" dirty="0" smtClean="0"/>
              <a:t>It is now an </a:t>
            </a:r>
            <a:r>
              <a:rPr lang="en-US" altLang="zh-HK" sz="2400" b="1" u="sng" dirty="0" smtClean="0">
                <a:solidFill>
                  <a:srgbClr val="FF0000"/>
                </a:solidFill>
              </a:rPr>
              <a:t>endangered species</a:t>
            </a:r>
            <a:r>
              <a:rPr lang="en-US" altLang="zh-HK" sz="2400" dirty="0" smtClean="0"/>
              <a:t>. </a:t>
            </a:r>
          </a:p>
          <a:p>
            <a:r>
              <a:rPr lang="en-US" altLang="zh-HK" sz="2400" dirty="0" smtClean="0"/>
              <a:t>Sea otters is also a </a:t>
            </a:r>
            <a:r>
              <a:rPr lang="en-US" altLang="zh-HK" sz="2400" b="1" u="sng" dirty="0" smtClean="0">
                <a:solidFill>
                  <a:srgbClr val="FF0000"/>
                </a:solidFill>
              </a:rPr>
              <a:t>keystone species</a:t>
            </a:r>
            <a:r>
              <a:rPr lang="en-US" altLang="zh-HK" sz="2400" dirty="0" smtClean="0">
                <a:solidFill>
                  <a:srgbClr val="FF0000"/>
                </a:solidFill>
              </a:rPr>
              <a:t> </a:t>
            </a:r>
            <a:r>
              <a:rPr lang="en-US" altLang="zh-HK" sz="2400" dirty="0" smtClean="0"/>
              <a:t>in marine region. Let’s do some online research about sea otter on how they work as a keystone species. </a:t>
            </a:r>
          </a:p>
          <a:p>
            <a:endParaRPr lang="en-GB" altLang="zh-HK" dirty="0"/>
          </a:p>
          <a:p>
            <a:endParaRPr lang="zh-HK" altLang="en-US" dirty="0"/>
          </a:p>
        </p:txBody>
      </p:sp>
      <p:pic>
        <p:nvPicPr>
          <p:cNvPr id="4" name="Picture 2" descr="Why are Sea Otters Important? No Sea Otters. No Kelp Forests. |  SeaOtter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790622"/>
            <a:ext cx="4160538" cy="2340303"/>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457200" y="6334780"/>
            <a:ext cx="7769819" cy="523220"/>
          </a:xfrm>
          <a:prstGeom prst="rect">
            <a:avLst/>
          </a:prstGeom>
        </p:spPr>
        <p:txBody>
          <a:bodyPr wrap="none">
            <a:spAutoFit/>
          </a:bodyPr>
          <a:lstStyle/>
          <a:p>
            <a:r>
              <a:rPr lang="en-US" altLang="zh-HK" sz="1400" dirty="0" smtClean="0"/>
              <a:t>The photo is extracted from :</a:t>
            </a:r>
          </a:p>
          <a:p>
            <a:r>
              <a:rPr lang="en-US" altLang="zh-HK" sz="1400" dirty="0" smtClean="0"/>
              <a:t> </a:t>
            </a:r>
            <a:r>
              <a:rPr lang="en-GB" altLang="zh-HK" sz="1400" dirty="0">
                <a:hlinkClick r:id="rId3"/>
              </a:rPr>
              <a:t>https://www.seaotters.com/2013/05/why-are-sea-otters-important-no-sea-otters-no-kelp-forests</a:t>
            </a:r>
            <a:r>
              <a:rPr lang="en-GB" altLang="zh-HK" sz="1400" dirty="0" smtClean="0">
                <a:hlinkClick r:id="rId3"/>
              </a:rPr>
              <a:t>/</a:t>
            </a:r>
            <a:endParaRPr lang="en-GB" altLang="zh-HK" sz="1400" dirty="0"/>
          </a:p>
        </p:txBody>
      </p:sp>
      <p:pic>
        <p:nvPicPr>
          <p:cNvPr id="7" name="Picture 2" descr="Keystone Achievements — Let&amp;#39;s Get Started Contact us Colorado Springs,  Colorado"/>
          <p:cNvPicPr>
            <a:picLocks noChangeAspect="1" noChangeArrowheads="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5076382" y="3861048"/>
            <a:ext cx="3926037" cy="247373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tter Free Stock Photo - Public Domain Pictur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216" y="4005064"/>
            <a:ext cx="1035301" cy="69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38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Reference</a:t>
            </a:r>
            <a:endParaRPr lang="zh-HK" altLang="en-US" dirty="0"/>
          </a:p>
        </p:txBody>
      </p:sp>
      <p:sp>
        <p:nvSpPr>
          <p:cNvPr id="5" name="內容版面配置區 4">
            <a:extLst>
              <a:ext uri="{FF2B5EF4-FFF2-40B4-BE49-F238E27FC236}">
                <a16:creationId xmlns:a16="http://schemas.microsoft.com/office/drawing/2014/main" id="{80A1DB37-5FC5-5A46-83CA-3FDF627E3082}"/>
              </a:ext>
            </a:extLst>
          </p:cNvPr>
          <p:cNvSpPr>
            <a:spLocks noGrp="1"/>
          </p:cNvSpPr>
          <p:nvPr>
            <p:ph idx="1"/>
          </p:nvPr>
        </p:nvSpPr>
        <p:spPr>
          <a:xfrm>
            <a:off x="457200" y="1719263"/>
            <a:ext cx="8229600" cy="2529923"/>
          </a:xfrm>
          <a:prstGeom prst="rect">
            <a:avLst/>
          </a:prstGeom>
        </p:spPr>
        <p:txBody>
          <a:bodyPr>
            <a:spAutoFit/>
          </a:bodyPr>
          <a:lstStyle/>
          <a:p>
            <a:pPr marL="0" indent="0">
              <a:buNone/>
            </a:pPr>
            <a:r>
              <a:rPr lang="en-GB" altLang="zh-HK" sz="1800" dirty="0">
                <a:latin typeface="+mj-lt"/>
                <a:ea typeface="新細明體" panose="02020500000000000000" pitchFamily="18" charset="-120"/>
                <a:cs typeface="Arial" panose="020B0604020202020204" pitchFamily="34" charset="0"/>
              </a:rPr>
              <a:t>Allen, M. (2014). </a:t>
            </a:r>
            <a:r>
              <a:rPr lang="en-GB" altLang="zh-HK" sz="1800" i="1" dirty="0">
                <a:latin typeface="+mj-lt"/>
                <a:ea typeface="新細明體" panose="02020500000000000000" pitchFamily="18" charset="-120"/>
                <a:cs typeface="Arial" panose="020B0604020202020204" pitchFamily="34" charset="0"/>
              </a:rPr>
              <a:t>Misconceptions in Primary Science, 2nd </a:t>
            </a:r>
            <a:r>
              <a:rPr lang="en-GB" altLang="zh-HK" sz="1800" dirty="0" err="1" smtClean="0">
                <a:latin typeface="+mj-lt"/>
                <a:ea typeface="新細明體" panose="02020500000000000000" pitchFamily="18" charset="-120"/>
                <a:cs typeface="Arial" panose="020B0604020202020204" pitchFamily="34" charset="0"/>
              </a:rPr>
              <a:t>edn</a:t>
            </a:r>
            <a:r>
              <a:rPr lang="en-GB" altLang="zh-HK" sz="1800" dirty="0" smtClean="0">
                <a:latin typeface="+mj-lt"/>
                <a:ea typeface="新細明體" panose="02020500000000000000" pitchFamily="18" charset="-120"/>
                <a:cs typeface="Arial" panose="020B0604020202020204" pitchFamily="34" charset="0"/>
              </a:rPr>
              <a:t>, </a:t>
            </a:r>
            <a:r>
              <a:rPr lang="en-GB" altLang="zh-HK" sz="1800" dirty="0">
                <a:latin typeface="+mj-lt"/>
                <a:ea typeface="新細明體" panose="02020500000000000000" pitchFamily="18" charset="-120"/>
                <a:cs typeface="Arial" panose="020B0604020202020204" pitchFamily="34" charset="0"/>
              </a:rPr>
              <a:t>UK: Open University Press.</a:t>
            </a:r>
            <a:r>
              <a:rPr lang="zh-TW" altLang="zh-HK" sz="1800" dirty="0">
                <a:latin typeface="+mj-lt"/>
              </a:rPr>
              <a:t> </a:t>
            </a:r>
            <a:endParaRPr lang="en-US" altLang="zh-TW" sz="1800" dirty="0" smtClean="0">
              <a:latin typeface="+mj-lt"/>
            </a:endParaRPr>
          </a:p>
          <a:p>
            <a:pPr marL="0" indent="0">
              <a:buNone/>
            </a:pPr>
            <a:r>
              <a:rPr lang="en-US" altLang="zh-HK" sz="1800" dirty="0">
                <a:solidFill>
                  <a:srgbClr val="222222"/>
                </a:solidFill>
              </a:rPr>
              <a:t>Hairston, N. G., Smith, F. E., &amp; </a:t>
            </a:r>
            <a:r>
              <a:rPr lang="en-US" altLang="zh-HK" sz="1800" dirty="0" err="1">
                <a:solidFill>
                  <a:srgbClr val="222222"/>
                </a:solidFill>
              </a:rPr>
              <a:t>Slobodkin</a:t>
            </a:r>
            <a:r>
              <a:rPr lang="en-US" altLang="zh-HK" sz="1800" dirty="0">
                <a:solidFill>
                  <a:srgbClr val="222222"/>
                </a:solidFill>
              </a:rPr>
              <a:t>, L. B. (1960). Community structure, population control, and competition. </a:t>
            </a:r>
            <a:r>
              <a:rPr lang="en-US" altLang="zh-HK" sz="1800" i="1" dirty="0">
                <a:solidFill>
                  <a:srgbClr val="222222"/>
                </a:solidFill>
              </a:rPr>
              <a:t>The </a:t>
            </a:r>
            <a:r>
              <a:rPr lang="en-US" altLang="zh-TW" sz="1800" i="1" dirty="0" smtClean="0">
                <a:solidFill>
                  <a:srgbClr val="222222"/>
                </a:solidFill>
              </a:rPr>
              <a:t>A</a:t>
            </a:r>
            <a:r>
              <a:rPr lang="en-US" altLang="zh-HK" sz="1800" i="1" dirty="0" smtClean="0">
                <a:solidFill>
                  <a:srgbClr val="222222"/>
                </a:solidFill>
              </a:rPr>
              <a:t>merican </a:t>
            </a:r>
            <a:r>
              <a:rPr lang="en-US" altLang="zh-TW" sz="1800" i="1" dirty="0" smtClean="0">
                <a:solidFill>
                  <a:srgbClr val="222222"/>
                </a:solidFill>
              </a:rPr>
              <a:t>N</a:t>
            </a:r>
            <a:r>
              <a:rPr lang="en-US" altLang="zh-HK" sz="1800" i="1" dirty="0" smtClean="0">
                <a:solidFill>
                  <a:srgbClr val="222222"/>
                </a:solidFill>
              </a:rPr>
              <a:t>aturalist</a:t>
            </a:r>
            <a:r>
              <a:rPr lang="en-US" altLang="zh-HK" sz="1800" dirty="0">
                <a:solidFill>
                  <a:srgbClr val="222222"/>
                </a:solidFill>
              </a:rPr>
              <a:t>, </a:t>
            </a:r>
            <a:r>
              <a:rPr lang="en-US" altLang="zh-HK" sz="1800" i="1" dirty="0">
                <a:solidFill>
                  <a:srgbClr val="222222"/>
                </a:solidFill>
              </a:rPr>
              <a:t>94</a:t>
            </a:r>
            <a:r>
              <a:rPr lang="en-US" altLang="zh-HK" sz="1800" dirty="0">
                <a:solidFill>
                  <a:srgbClr val="222222"/>
                </a:solidFill>
              </a:rPr>
              <a:t>(879), 421-425</a:t>
            </a:r>
            <a:r>
              <a:rPr lang="en-US" altLang="zh-HK" sz="1800" dirty="0" smtClean="0">
                <a:solidFill>
                  <a:srgbClr val="222222"/>
                </a:solidFill>
              </a:rPr>
              <a:t>.</a:t>
            </a:r>
          </a:p>
          <a:p>
            <a:pPr marL="0" indent="0">
              <a:buNone/>
            </a:pPr>
            <a:r>
              <a:rPr lang="en-US" altLang="zh-HK" sz="1800" dirty="0"/>
              <a:t>Paine, R. T. (1966). Food web complexity and species diversity. </a:t>
            </a:r>
            <a:r>
              <a:rPr lang="en-US" altLang="zh-HK" sz="1800" i="1" dirty="0"/>
              <a:t>The American Naturalist</a:t>
            </a:r>
            <a:r>
              <a:rPr lang="en-US" altLang="zh-HK" sz="1800" dirty="0"/>
              <a:t>, </a:t>
            </a:r>
            <a:r>
              <a:rPr lang="en-US" altLang="zh-HK" sz="1800" i="1" dirty="0"/>
              <a:t>100</a:t>
            </a:r>
            <a:r>
              <a:rPr lang="en-US" altLang="zh-HK" sz="1800" dirty="0"/>
              <a:t>(910), 65-75</a:t>
            </a:r>
            <a:r>
              <a:rPr lang="en-US" altLang="zh-HK" sz="1800" dirty="0" smtClean="0"/>
              <a:t>.</a:t>
            </a:r>
          </a:p>
          <a:p>
            <a:pPr marL="0" indent="0">
              <a:buNone/>
            </a:pPr>
            <a:endParaRPr lang="zh-HK" altLang="en-US" sz="1800" dirty="0"/>
          </a:p>
          <a:p>
            <a:pPr marL="0" indent="0">
              <a:buNone/>
            </a:pPr>
            <a:endParaRPr lang="zh-HK" altLang="en-US" sz="1800" dirty="0">
              <a:latin typeface="+mj-lt"/>
            </a:endParaRPr>
          </a:p>
        </p:txBody>
      </p:sp>
    </p:spTree>
    <p:extLst>
      <p:ext uri="{BB962C8B-B14F-4D97-AF65-F5344CB8AC3E}">
        <p14:creationId xmlns:p14="http://schemas.microsoft.com/office/powerpoint/2010/main" val="334378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Prior knowledge </a:t>
            </a:r>
            <a:endParaRPr lang="zh-HK" altLang="en-US" dirty="0"/>
          </a:p>
        </p:txBody>
      </p:sp>
      <p:sp>
        <p:nvSpPr>
          <p:cNvPr id="3" name="內容版面配置區 2"/>
          <p:cNvSpPr>
            <a:spLocks noGrp="1"/>
          </p:cNvSpPr>
          <p:nvPr>
            <p:ph idx="1"/>
          </p:nvPr>
        </p:nvSpPr>
        <p:spPr/>
        <p:txBody>
          <a:bodyPr/>
          <a:lstStyle/>
          <a:p>
            <a:pPr marL="0" indent="0" algn="just">
              <a:buNone/>
            </a:pPr>
            <a:r>
              <a:rPr lang="en-US" altLang="zh-HK" sz="2400" dirty="0" smtClean="0"/>
              <a:t>Students should have developed a basic understanding of the following:</a:t>
            </a:r>
          </a:p>
          <a:p>
            <a:pPr algn="just"/>
            <a:r>
              <a:rPr lang="en-US" altLang="zh-HK" sz="2400" dirty="0" smtClean="0"/>
              <a:t>a food chain as a representation to show the feeding relationship between organisms;</a:t>
            </a:r>
          </a:p>
          <a:p>
            <a:pPr algn="just"/>
            <a:r>
              <a:rPr lang="en-US" altLang="zh-HK" sz="2400" dirty="0" smtClean="0"/>
              <a:t>the interdependence between living things and environment</a:t>
            </a:r>
            <a:endParaRPr lang="en-US" altLang="zh-HK" dirty="0" smtClean="0"/>
          </a:p>
          <a:p>
            <a:pPr algn="just"/>
            <a:endParaRPr lang="zh-HK" altLang="en-US" dirty="0"/>
          </a:p>
        </p:txBody>
      </p:sp>
    </p:spTree>
    <p:extLst>
      <p:ext uri="{BB962C8B-B14F-4D97-AF65-F5344CB8AC3E}">
        <p14:creationId xmlns:p14="http://schemas.microsoft.com/office/powerpoint/2010/main" val="200541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Learning objectives</a:t>
            </a:r>
            <a:endParaRPr lang="zh-HK" altLang="en-US" dirty="0"/>
          </a:p>
        </p:txBody>
      </p:sp>
      <p:sp>
        <p:nvSpPr>
          <p:cNvPr id="3" name="Content Placeholder 2"/>
          <p:cNvSpPr>
            <a:spLocks noGrp="1"/>
          </p:cNvSpPr>
          <p:nvPr>
            <p:ph idx="1"/>
          </p:nvPr>
        </p:nvSpPr>
        <p:spPr>
          <a:xfrm>
            <a:off x="457200" y="1556792"/>
            <a:ext cx="8229600" cy="4392488"/>
          </a:xfrm>
        </p:spPr>
        <p:txBody>
          <a:bodyPr/>
          <a:lstStyle/>
          <a:p>
            <a:pPr algn="just"/>
            <a:r>
              <a:rPr lang="en-US" altLang="zh-HK" sz="2400" b="1" dirty="0" smtClean="0"/>
              <a:t>Knowledge:</a:t>
            </a:r>
          </a:p>
          <a:p>
            <a:pPr lvl="1" indent="-342900" algn="just"/>
            <a:r>
              <a:rPr lang="en-US" altLang="zh-HK" sz="2000" dirty="0" smtClean="0"/>
              <a:t>to understand the meaning of ‘keystone species’</a:t>
            </a:r>
          </a:p>
          <a:p>
            <a:pPr lvl="1" indent="-342900" algn="just"/>
            <a:r>
              <a:rPr lang="en-US" altLang="zh-HK" sz="2000" dirty="0" smtClean="0"/>
              <a:t>to understand the inter-relationship between organisms in a community</a:t>
            </a:r>
            <a:endParaRPr lang="en-US" altLang="zh-HK" sz="2000" dirty="0"/>
          </a:p>
          <a:p>
            <a:pPr algn="just"/>
            <a:r>
              <a:rPr lang="en-US" altLang="zh-HK" sz="2400" b="1" dirty="0" smtClean="0"/>
              <a:t>Skill:</a:t>
            </a:r>
          </a:p>
          <a:p>
            <a:pPr lvl="1" algn="just"/>
            <a:r>
              <a:rPr lang="en-US" altLang="zh-HK" sz="2000" dirty="0" smtClean="0"/>
              <a:t>to </a:t>
            </a:r>
            <a:r>
              <a:rPr lang="en-US" altLang="zh-HK" sz="2000" dirty="0" err="1" smtClean="0"/>
              <a:t>analyse</a:t>
            </a:r>
            <a:r>
              <a:rPr lang="en-US" altLang="zh-HK" sz="2000" dirty="0" smtClean="0"/>
              <a:t> and interpret secondary data</a:t>
            </a:r>
            <a:endParaRPr lang="en-US" altLang="zh-HK" sz="2000" dirty="0"/>
          </a:p>
          <a:p>
            <a:pPr algn="just"/>
            <a:r>
              <a:rPr lang="en-US" altLang="zh-HK" sz="2400" b="1" dirty="0" smtClean="0"/>
              <a:t>Attitude:</a:t>
            </a:r>
          </a:p>
          <a:p>
            <a:pPr lvl="1" algn="just"/>
            <a:r>
              <a:rPr lang="en-US" altLang="zh-HK" sz="2000" dirty="0" smtClean="0"/>
              <a:t>to respect and care for living things and show concern for endangered species and keystone species</a:t>
            </a:r>
          </a:p>
          <a:p>
            <a:pPr lvl="1" algn="just"/>
            <a:endParaRPr lang="en-US" altLang="zh-HK" sz="2800" dirty="0" smtClean="0"/>
          </a:p>
        </p:txBody>
      </p:sp>
    </p:spTree>
    <p:extLst>
      <p:ext uri="{BB962C8B-B14F-4D97-AF65-F5344CB8AC3E}">
        <p14:creationId xmlns:p14="http://schemas.microsoft.com/office/powerpoint/2010/main" val="331238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標題 16"/>
          <p:cNvSpPr>
            <a:spLocks noGrp="1"/>
          </p:cNvSpPr>
          <p:nvPr>
            <p:ph type="title"/>
          </p:nvPr>
        </p:nvSpPr>
        <p:spPr/>
        <p:txBody>
          <a:bodyPr/>
          <a:lstStyle/>
          <a:p>
            <a:r>
              <a:rPr lang="en-US" altLang="zh-HK" dirty="0" smtClean="0"/>
              <a:t>Consider the food chain below:</a:t>
            </a:r>
            <a:endParaRPr lang="zh-HK" altLang="en-US" dirty="0"/>
          </a:p>
        </p:txBody>
      </p:sp>
      <p:sp>
        <p:nvSpPr>
          <p:cNvPr id="2" name="矩形 1"/>
          <p:cNvSpPr/>
          <p:nvPr/>
        </p:nvSpPr>
        <p:spPr>
          <a:xfrm>
            <a:off x="470654" y="4514768"/>
            <a:ext cx="939681" cy="400110"/>
          </a:xfrm>
          <a:prstGeom prst="rect">
            <a:avLst/>
          </a:prstGeom>
        </p:spPr>
        <p:txBody>
          <a:bodyPr wrap="none">
            <a:spAutoFit/>
          </a:bodyPr>
          <a:lstStyle/>
          <a:p>
            <a:r>
              <a:rPr lang="en-US" altLang="zh-HK" sz="2000" dirty="0" smtClean="0"/>
              <a:t>lettuce</a:t>
            </a:r>
            <a:endParaRPr lang="zh-HK" altLang="en-US" sz="2000" dirty="0"/>
          </a:p>
        </p:txBody>
      </p:sp>
      <p:sp>
        <p:nvSpPr>
          <p:cNvPr id="5" name="矩形 4"/>
          <p:cNvSpPr/>
          <p:nvPr/>
        </p:nvSpPr>
        <p:spPr>
          <a:xfrm>
            <a:off x="2619364" y="4527074"/>
            <a:ext cx="1609736" cy="400110"/>
          </a:xfrm>
          <a:prstGeom prst="rect">
            <a:avLst/>
          </a:prstGeom>
        </p:spPr>
        <p:txBody>
          <a:bodyPr wrap="none">
            <a:spAutoFit/>
          </a:bodyPr>
          <a:lstStyle/>
          <a:p>
            <a:r>
              <a:rPr lang="en-US" altLang="zh-HK" sz="2000" dirty="0" smtClean="0"/>
              <a:t>grasshopper</a:t>
            </a:r>
            <a:endParaRPr lang="zh-HK" altLang="en-US" sz="2000" dirty="0"/>
          </a:p>
        </p:txBody>
      </p:sp>
      <p:sp>
        <p:nvSpPr>
          <p:cNvPr id="6" name="矩形 5"/>
          <p:cNvSpPr/>
          <p:nvPr/>
        </p:nvSpPr>
        <p:spPr>
          <a:xfrm>
            <a:off x="5393226" y="4514768"/>
            <a:ext cx="798617" cy="400110"/>
          </a:xfrm>
          <a:prstGeom prst="rect">
            <a:avLst/>
          </a:prstGeom>
        </p:spPr>
        <p:txBody>
          <a:bodyPr wrap="none">
            <a:spAutoFit/>
          </a:bodyPr>
          <a:lstStyle/>
          <a:p>
            <a:r>
              <a:rPr lang="en-US" altLang="zh-HK" sz="2000" dirty="0" smtClean="0"/>
              <a:t>lizard</a:t>
            </a:r>
            <a:endParaRPr lang="zh-HK" altLang="en-US" sz="2000" dirty="0"/>
          </a:p>
        </p:txBody>
      </p:sp>
      <p:sp>
        <p:nvSpPr>
          <p:cNvPr id="8" name="矩形 7"/>
          <p:cNvSpPr/>
          <p:nvPr/>
        </p:nvSpPr>
        <p:spPr>
          <a:xfrm>
            <a:off x="7740352" y="4514768"/>
            <a:ext cx="813043" cy="400110"/>
          </a:xfrm>
          <a:prstGeom prst="rect">
            <a:avLst/>
          </a:prstGeom>
        </p:spPr>
        <p:txBody>
          <a:bodyPr wrap="none">
            <a:spAutoFit/>
          </a:bodyPr>
          <a:lstStyle/>
          <a:p>
            <a:r>
              <a:rPr lang="en-US" altLang="zh-HK" sz="2000" dirty="0" smtClean="0"/>
              <a:t>eagle</a:t>
            </a:r>
            <a:endParaRPr lang="zh-HK" altLang="en-US" sz="2000" dirty="0"/>
          </a:p>
        </p:txBody>
      </p:sp>
      <p:pic>
        <p:nvPicPr>
          <p:cNvPr id="1026" name="Picture 2" descr="沙拉各种生菜免费图片- Public Domain Picture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19" t="7570" r="19124" b="11554"/>
          <a:stretch/>
        </p:blipFill>
        <p:spPr bwMode="auto">
          <a:xfrm>
            <a:off x="317239" y="3205400"/>
            <a:ext cx="1246510" cy="1108009"/>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單箭頭接點 3"/>
          <p:cNvCxnSpPr/>
          <p:nvPr/>
        </p:nvCxnSpPr>
        <p:spPr bwMode="auto">
          <a:xfrm>
            <a:off x="1691680" y="3866696"/>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8" name="Picture 4" descr="Green Lizard Free Stock Photo - Public Domain Pictur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930" t="10430" r="25837" b="10284"/>
          <a:stretch/>
        </p:blipFill>
        <p:spPr bwMode="auto">
          <a:xfrm>
            <a:off x="5103848" y="3205375"/>
            <a:ext cx="1377372" cy="1208714"/>
          </a:xfrm>
          <a:prstGeom prst="rect">
            <a:avLst/>
          </a:prstGeom>
          <a:noFill/>
          <a:extLst>
            <a:ext uri="{909E8E84-426E-40DD-AFC4-6F175D3DCCD1}">
              <a14:hiddenFill xmlns:a14="http://schemas.microsoft.com/office/drawing/2010/main">
                <a:solidFill>
                  <a:srgbClr val="FFFFFF"/>
                </a:solidFill>
              </a14:hiddenFill>
            </a:ext>
          </a:extLst>
        </p:spPr>
      </p:pic>
      <p:pic>
        <p:nvPicPr>
          <p:cNvPr id="9" name="圖片 8"/>
          <p:cNvPicPr>
            <a:picLocks noChangeAspect="1"/>
          </p:cNvPicPr>
          <p:nvPr/>
        </p:nvPicPr>
        <p:blipFill>
          <a:blip r:embed="rId4"/>
          <a:stretch>
            <a:fillRect/>
          </a:stretch>
        </p:blipFill>
        <p:spPr>
          <a:xfrm>
            <a:off x="7653035" y="2924944"/>
            <a:ext cx="987676" cy="1488777"/>
          </a:xfrm>
          <a:prstGeom prst="rect">
            <a:avLst/>
          </a:prstGeom>
        </p:spPr>
      </p:pic>
      <p:cxnSp>
        <p:nvCxnSpPr>
          <p:cNvPr id="14" name="直線單箭頭接點 13"/>
          <p:cNvCxnSpPr/>
          <p:nvPr/>
        </p:nvCxnSpPr>
        <p:spPr bwMode="auto">
          <a:xfrm>
            <a:off x="4229100" y="3866696"/>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單箭頭接點 14"/>
          <p:cNvCxnSpPr/>
          <p:nvPr/>
        </p:nvCxnSpPr>
        <p:spPr bwMode="auto">
          <a:xfrm>
            <a:off x="6588224" y="3866696"/>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30" name="Picture 6" descr="在花园大蝈蝈免费图片- Public Domain Pictures"/>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601" t="3676" r="14152" b="15664"/>
          <a:stretch/>
        </p:blipFill>
        <p:spPr bwMode="auto">
          <a:xfrm>
            <a:off x="2507409" y="3205400"/>
            <a:ext cx="1583760" cy="120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18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HK" dirty="0" smtClean="0"/>
              <a:t>Activity: </a:t>
            </a:r>
            <a:r>
              <a:rPr kumimoji="1" lang="en-US" altLang="zh-HK" dirty="0"/>
              <a:t>Traffic Light</a:t>
            </a:r>
            <a:endParaRPr lang="zh-HK" altLang="en-US" dirty="0"/>
          </a:p>
        </p:txBody>
      </p:sp>
      <p:sp>
        <p:nvSpPr>
          <p:cNvPr id="3" name="內容版面配置區 2"/>
          <p:cNvSpPr>
            <a:spLocks noGrp="1"/>
          </p:cNvSpPr>
          <p:nvPr>
            <p:ph idx="1"/>
          </p:nvPr>
        </p:nvSpPr>
        <p:spPr>
          <a:xfrm>
            <a:off x="457200" y="1719263"/>
            <a:ext cx="8229600" cy="2285801"/>
          </a:xfrm>
        </p:spPr>
        <p:txBody>
          <a:bodyPr/>
          <a:lstStyle/>
          <a:p>
            <a:pPr algn="just"/>
            <a:r>
              <a:rPr lang="en-US" altLang="zh-HK" sz="2000" dirty="0"/>
              <a:t>To see if students feel they can apply a concept/idea.</a:t>
            </a:r>
          </a:p>
          <a:p>
            <a:pPr algn="just"/>
            <a:r>
              <a:rPr lang="en-US" altLang="zh-HK" sz="2000" dirty="0"/>
              <a:t>The teacher presents a statement/ question and the students respond by </a:t>
            </a:r>
            <a:r>
              <a:rPr lang="en-US" altLang="zh-HK" sz="2000" dirty="0" smtClean="0"/>
              <a:t>placing </a:t>
            </a:r>
            <a:r>
              <a:rPr lang="en-US" altLang="zh-HK" sz="2000" dirty="0"/>
              <a:t>either a red, yellow, or green </a:t>
            </a:r>
            <a:r>
              <a:rPr lang="en-US" altLang="zh-HK" sz="2000" dirty="0" smtClean="0"/>
              <a:t>card.</a:t>
            </a:r>
            <a:endParaRPr lang="en-US" altLang="zh-HK" sz="2000" dirty="0"/>
          </a:p>
          <a:p>
            <a:pPr algn="just"/>
            <a:r>
              <a:rPr lang="en-US" altLang="zh-HK" sz="2000" dirty="0" smtClean="0"/>
              <a:t>Teacher and students </a:t>
            </a:r>
            <a:r>
              <a:rPr lang="en-US" altLang="zh-HK" sz="2000" dirty="0"/>
              <a:t>can </a:t>
            </a:r>
            <a:r>
              <a:rPr lang="en-US" altLang="zh-HK" sz="2000"/>
              <a:t>immediately </a:t>
            </a:r>
            <a:r>
              <a:rPr lang="en-US" altLang="zh-HK" sz="2000" smtClean="0"/>
              <a:t>check </a:t>
            </a:r>
            <a:r>
              <a:rPr lang="en-US" altLang="zh-HK" sz="2000" dirty="0"/>
              <a:t>the overall students’ </a:t>
            </a:r>
            <a:r>
              <a:rPr lang="en-US" altLang="zh-HK" sz="2000" dirty="0" smtClean="0"/>
              <a:t>responses </a:t>
            </a:r>
            <a:r>
              <a:rPr lang="en-US" altLang="zh-HK" sz="2000" dirty="0"/>
              <a:t>and teacher can invite students to share their </a:t>
            </a:r>
            <a:r>
              <a:rPr lang="en-US" altLang="zh-HK" sz="2000" dirty="0" smtClean="0"/>
              <a:t>views.</a:t>
            </a:r>
            <a:endParaRPr kumimoji="1" lang="zh-HK" altLang="en-US" sz="2000" dirty="0"/>
          </a:p>
          <a:p>
            <a:endParaRPr lang="zh-HK" altLang="en-US" dirty="0"/>
          </a:p>
        </p:txBody>
      </p:sp>
      <p:sp>
        <p:nvSpPr>
          <p:cNvPr id="4" name="矩形 3">
            <a:extLst>
              <a:ext uri="{FF2B5EF4-FFF2-40B4-BE49-F238E27FC236}">
                <a16:creationId xmlns:a16="http://schemas.microsoft.com/office/drawing/2014/main" id="{27393548-2709-7F46-BBBF-E714EB82ACA6}"/>
              </a:ext>
            </a:extLst>
          </p:cNvPr>
          <p:cNvSpPr/>
          <p:nvPr/>
        </p:nvSpPr>
        <p:spPr bwMode="auto">
          <a:xfrm>
            <a:off x="6136456" y="4950452"/>
            <a:ext cx="1151906" cy="1151906"/>
          </a:xfrm>
          <a:prstGeom prst="rect">
            <a:avLst/>
          </a:prstGeom>
          <a:solidFill>
            <a:srgbClr val="FF00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5" name="矩形 4">
            <a:extLst>
              <a:ext uri="{FF2B5EF4-FFF2-40B4-BE49-F238E27FC236}">
                <a16:creationId xmlns:a16="http://schemas.microsoft.com/office/drawing/2014/main" id="{5DB99251-A2E0-2A46-B71C-DA496C4BD05B}"/>
              </a:ext>
            </a:extLst>
          </p:cNvPr>
          <p:cNvSpPr/>
          <p:nvPr/>
        </p:nvSpPr>
        <p:spPr bwMode="auto">
          <a:xfrm>
            <a:off x="7803182" y="4950452"/>
            <a:ext cx="1151906" cy="1151906"/>
          </a:xfrm>
          <a:prstGeom prst="rect">
            <a:avLst/>
          </a:prstGeom>
          <a:solidFill>
            <a:srgbClr val="FFFF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6" name="矩形 5">
            <a:extLst>
              <a:ext uri="{FF2B5EF4-FFF2-40B4-BE49-F238E27FC236}">
                <a16:creationId xmlns:a16="http://schemas.microsoft.com/office/drawing/2014/main" id="{631DC28E-04CE-F141-AF75-D7890EBE10D8}"/>
              </a:ext>
            </a:extLst>
          </p:cNvPr>
          <p:cNvSpPr/>
          <p:nvPr/>
        </p:nvSpPr>
        <p:spPr bwMode="auto">
          <a:xfrm>
            <a:off x="4469730" y="4950452"/>
            <a:ext cx="1151906" cy="1151906"/>
          </a:xfrm>
          <a:prstGeom prst="rect">
            <a:avLst/>
          </a:prstGeom>
          <a:solidFill>
            <a:srgbClr val="00B05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7" name="矩形 6">
            <a:extLst>
              <a:ext uri="{FF2B5EF4-FFF2-40B4-BE49-F238E27FC236}">
                <a16:creationId xmlns:a16="http://schemas.microsoft.com/office/drawing/2014/main" id="{6C84D56F-F78B-1246-AF8D-26B5AE3C9EDF}"/>
              </a:ext>
            </a:extLst>
          </p:cNvPr>
          <p:cNvSpPr/>
          <p:nvPr/>
        </p:nvSpPr>
        <p:spPr>
          <a:xfrm>
            <a:off x="4668778" y="6158855"/>
            <a:ext cx="800219" cy="369332"/>
          </a:xfrm>
          <a:prstGeom prst="rect">
            <a:avLst/>
          </a:prstGeom>
        </p:spPr>
        <p:txBody>
          <a:bodyPr wrap="none">
            <a:spAutoFit/>
          </a:bodyPr>
          <a:lstStyle/>
          <a:p>
            <a:pPr algn="ctr"/>
            <a:r>
              <a:rPr kumimoji="1" lang="en-US" altLang="zh-HK" dirty="0"/>
              <a:t>Agree</a:t>
            </a:r>
            <a:endParaRPr lang="zh-HK" altLang="en-US" dirty="0"/>
          </a:p>
        </p:txBody>
      </p:sp>
      <p:sp>
        <p:nvSpPr>
          <p:cNvPr id="8" name="矩形 7">
            <a:extLst>
              <a:ext uri="{FF2B5EF4-FFF2-40B4-BE49-F238E27FC236}">
                <a16:creationId xmlns:a16="http://schemas.microsoft.com/office/drawing/2014/main" id="{E241444E-17B2-5944-B481-D1111FC92D85}"/>
              </a:ext>
            </a:extLst>
          </p:cNvPr>
          <p:cNvSpPr/>
          <p:nvPr/>
        </p:nvSpPr>
        <p:spPr>
          <a:xfrm>
            <a:off x="6170013" y="6158854"/>
            <a:ext cx="1107996" cy="369332"/>
          </a:xfrm>
          <a:prstGeom prst="rect">
            <a:avLst/>
          </a:prstGeom>
        </p:spPr>
        <p:txBody>
          <a:bodyPr wrap="none">
            <a:spAutoFit/>
          </a:bodyPr>
          <a:lstStyle/>
          <a:p>
            <a:pPr algn="ctr"/>
            <a:r>
              <a:rPr kumimoji="1" lang="en-US" altLang="zh-HK" dirty="0"/>
              <a:t>Disagree</a:t>
            </a:r>
            <a:endParaRPr lang="zh-HK" altLang="en-US" dirty="0"/>
          </a:p>
        </p:txBody>
      </p:sp>
      <p:sp>
        <p:nvSpPr>
          <p:cNvPr id="9" name="矩形 8">
            <a:extLst>
              <a:ext uri="{FF2B5EF4-FFF2-40B4-BE49-F238E27FC236}">
                <a16:creationId xmlns:a16="http://schemas.microsoft.com/office/drawing/2014/main" id="{DE47DB7D-B36D-5742-9F7C-F7D4E594A082}"/>
              </a:ext>
            </a:extLst>
          </p:cNvPr>
          <p:cNvSpPr/>
          <p:nvPr/>
        </p:nvSpPr>
        <p:spPr>
          <a:xfrm>
            <a:off x="7850785" y="6158853"/>
            <a:ext cx="1056700" cy="369332"/>
          </a:xfrm>
          <a:prstGeom prst="rect">
            <a:avLst/>
          </a:prstGeom>
        </p:spPr>
        <p:txBody>
          <a:bodyPr wrap="none">
            <a:spAutoFit/>
          </a:bodyPr>
          <a:lstStyle/>
          <a:p>
            <a:pPr algn="ctr"/>
            <a:r>
              <a:rPr kumimoji="1" lang="en-US" altLang="zh-HK" dirty="0"/>
              <a:t>Not sure</a:t>
            </a:r>
            <a:endParaRPr lang="zh-HK" altLang="en-US" dirty="0"/>
          </a:p>
        </p:txBody>
      </p:sp>
    </p:spTree>
    <p:extLst>
      <p:ext uri="{BB962C8B-B14F-4D97-AF65-F5344CB8AC3E}">
        <p14:creationId xmlns:p14="http://schemas.microsoft.com/office/powerpoint/2010/main" val="117212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9D9721-685F-3045-9F07-21221C372B3F}"/>
              </a:ext>
            </a:extLst>
          </p:cNvPr>
          <p:cNvSpPr>
            <a:spLocks noGrp="1"/>
          </p:cNvSpPr>
          <p:nvPr>
            <p:ph type="title"/>
          </p:nvPr>
        </p:nvSpPr>
        <p:spPr/>
        <p:txBody>
          <a:bodyPr/>
          <a:lstStyle/>
          <a:p>
            <a:r>
              <a:rPr kumimoji="1" lang="en-US" altLang="zh-HK" dirty="0"/>
              <a:t>Statements</a:t>
            </a:r>
            <a:endParaRPr kumimoji="1" lang="zh-HK" altLang="en-US" dirty="0"/>
          </a:p>
        </p:txBody>
      </p:sp>
      <p:sp>
        <p:nvSpPr>
          <p:cNvPr id="3" name="內容版面配置區 2">
            <a:extLst>
              <a:ext uri="{FF2B5EF4-FFF2-40B4-BE49-F238E27FC236}">
                <a16:creationId xmlns:a16="http://schemas.microsoft.com/office/drawing/2014/main" id="{00DC801A-97FA-A64B-8D82-118577B74A37}"/>
              </a:ext>
            </a:extLst>
          </p:cNvPr>
          <p:cNvSpPr>
            <a:spLocks noGrp="1"/>
          </p:cNvSpPr>
          <p:nvPr>
            <p:ph idx="1"/>
          </p:nvPr>
        </p:nvSpPr>
        <p:spPr/>
        <p:txBody>
          <a:bodyPr/>
          <a:lstStyle/>
          <a:p>
            <a:pPr marL="457200" indent="-457200">
              <a:buFont typeface="+mj-lt"/>
              <a:buAutoNum type="arabicPeriod"/>
            </a:pPr>
            <a:r>
              <a:rPr lang="en-GB" altLang="zh-HK" sz="2000" dirty="0"/>
              <a:t>Lettuce is at the start of the food chain.</a:t>
            </a:r>
            <a:r>
              <a:rPr lang="zh-TW" altLang="zh-HK" sz="2000" dirty="0">
                <a:effectLst/>
              </a:rPr>
              <a:t> </a:t>
            </a:r>
            <a:endParaRPr lang="en-US" altLang="zh-TW" sz="2000" dirty="0">
              <a:effectLst/>
            </a:endParaRPr>
          </a:p>
          <a:p>
            <a:pPr marL="457200" indent="-457200">
              <a:buFont typeface="+mj-lt"/>
              <a:buAutoNum type="arabicPeriod"/>
            </a:pPr>
            <a:r>
              <a:rPr lang="en-GB" altLang="zh-HK" sz="2000" dirty="0"/>
              <a:t>Lettuce is the producer.</a:t>
            </a:r>
            <a:r>
              <a:rPr lang="zh-TW" altLang="zh-HK" sz="2000" dirty="0">
                <a:effectLst/>
              </a:rPr>
              <a:t> </a:t>
            </a:r>
            <a:endParaRPr lang="en-US" altLang="zh-TW" sz="2000" dirty="0">
              <a:effectLst/>
            </a:endParaRPr>
          </a:p>
          <a:p>
            <a:pPr marL="457200" indent="-457200">
              <a:buFont typeface="+mj-lt"/>
              <a:buAutoNum type="arabicPeriod"/>
            </a:pPr>
            <a:r>
              <a:rPr lang="en-GB" altLang="zh-HK" sz="2000" dirty="0"/>
              <a:t>Lettuce is the consumer.</a:t>
            </a:r>
            <a:r>
              <a:rPr lang="zh-TW" altLang="zh-HK" sz="2000" dirty="0">
                <a:effectLst/>
              </a:rPr>
              <a:t> </a:t>
            </a:r>
            <a:endParaRPr lang="en-US" altLang="zh-TW" sz="2000" dirty="0">
              <a:effectLst/>
            </a:endParaRPr>
          </a:p>
          <a:p>
            <a:pPr marL="457200" indent="-457200">
              <a:buFont typeface="+mj-lt"/>
              <a:buAutoNum type="arabicPeriod"/>
            </a:pPr>
            <a:r>
              <a:rPr lang="en-GB" altLang="zh-HK" sz="2000" dirty="0"/>
              <a:t>Grasshopper is the producer.</a:t>
            </a:r>
            <a:r>
              <a:rPr lang="zh-TW" altLang="zh-HK" sz="2000" dirty="0">
                <a:effectLst/>
              </a:rPr>
              <a:t> </a:t>
            </a:r>
            <a:endParaRPr lang="en-US" altLang="zh-TW" sz="2000" dirty="0">
              <a:effectLst/>
            </a:endParaRPr>
          </a:p>
          <a:p>
            <a:pPr marL="457200" indent="-457200">
              <a:buFont typeface="+mj-lt"/>
              <a:buAutoNum type="arabicPeriod"/>
            </a:pPr>
            <a:r>
              <a:rPr lang="en-GB" altLang="zh-HK" sz="2000" dirty="0"/>
              <a:t>Grasshopper is the consumer.</a:t>
            </a:r>
            <a:r>
              <a:rPr lang="zh-TW" altLang="zh-HK" sz="2000" dirty="0">
                <a:effectLst/>
              </a:rPr>
              <a:t> </a:t>
            </a:r>
            <a:endParaRPr lang="en-US" altLang="zh-TW" sz="2000" dirty="0">
              <a:effectLst/>
            </a:endParaRPr>
          </a:p>
          <a:p>
            <a:pPr marL="457200" indent="-457200">
              <a:buFont typeface="+mj-lt"/>
              <a:buAutoNum type="arabicPeriod"/>
            </a:pPr>
            <a:r>
              <a:rPr lang="en-GB" altLang="zh-HK" sz="2000" dirty="0"/>
              <a:t>Lizard eats eagle.</a:t>
            </a:r>
          </a:p>
          <a:p>
            <a:pPr marL="457200" indent="-457200">
              <a:buFont typeface="+mj-lt"/>
              <a:buAutoNum type="arabicPeriod"/>
            </a:pPr>
            <a:r>
              <a:rPr lang="en-GB" altLang="zh-HK" sz="2000" dirty="0"/>
              <a:t>Eagle eats lizard.</a:t>
            </a:r>
            <a:r>
              <a:rPr lang="zh-TW" altLang="zh-HK" sz="2000" dirty="0">
                <a:effectLst/>
              </a:rPr>
              <a:t> </a:t>
            </a:r>
            <a:endParaRPr lang="en-US" altLang="zh-TW" sz="2000" dirty="0">
              <a:effectLst/>
            </a:endParaRPr>
          </a:p>
          <a:p>
            <a:pPr marL="457200" indent="-457200">
              <a:buFont typeface="+mj-lt"/>
              <a:buAutoNum type="arabicPeriod"/>
            </a:pPr>
            <a:r>
              <a:rPr lang="en-GB" altLang="zh-HK" sz="2000" dirty="0"/>
              <a:t>Eagle eats grasshopper and lizard.</a:t>
            </a:r>
            <a:r>
              <a:rPr lang="zh-TW" altLang="zh-HK" sz="2000" dirty="0"/>
              <a:t> </a:t>
            </a:r>
            <a:endParaRPr lang="en-US" altLang="zh-TW" sz="2000" dirty="0"/>
          </a:p>
          <a:p>
            <a:pPr marL="457200" indent="-457200" algn="just">
              <a:buFont typeface="+mj-lt"/>
              <a:buAutoNum type="arabicPeriod"/>
            </a:pPr>
            <a:r>
              <a:rPr lang="en-GB" altLang="zh-HK" sz="2000" dirty="0"/>
              <a:t>Grasshopper cannot eat lettuce because grasshopper is smaller than lettuce.</a:t>
            </a:r>
            <a:r>
              <a:rPr lang="zh-TW" altLang="zh-HK" sz="2000" dirty="0"/>
              <a:t> </a:t>
            </a:r>
            <a:endParaRPr lang="en-US" altLang="zh-TW" sz="2000" dirty="0"/>
          </a:p>
          <a:p>
            <a:pPr marL="457200" indent="-457200">
              <a:buFont typeface="+mj-lt"/>
              <a:buAutoNum type="arabicPeriod"/>
            </a:pPr>
            <a:r>
              <a:rPr lang="en-US" altLang="zh-TW" sz="2000" dirty="0"/>
              <a:t>There is one eagle in the food chain.</a:t>
            </a:r>
          </a:p>
          <a:p>
            <a:endParaRPr lang="en-US" altLang="zh-TW" sz="2000" dirty="0">
              <a:effectLst/>
            </a:endParaRPr>
          </a:p>
          <a:p>
            <a:endParaRPr kumimoji="1" lang="zh-HK" altLang="en-US" dirty="0"/>
          </a:p>
        </p:txBody>
      </p:sp>
    </p:spTree>
    <p:extLst>
      <p:ext uri="{BB962C8B-B14F-4D97-AF65-F5344CB8AC3E}">
        <p14:creationId xmlns:p14="http://schemas.microsoft.com/office/powerpoint/2010/main" val="111719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968EF9-4DD6-3342-9689-CD5FBFAB450E}"/>
              </a:ext>
            </a:extLst>
          </p:cNvPr>
          <p:cNvSpPr>
            <a:spLocks noGrp="1"/>
          </p:cNvSpPr>
          <p:nvPr>
            <p:ph type="title"/>
          </p:nvPr>
        </p:nvSpPr>
        <p:spPr/>
        <p:txBody>
          <a:bodyPr/>
          <a:lstStyle/>
          <a:p>
            <a:r>
              <a:rPr kumimoji="1" lang="en-US" altLang="zh-TW" dirty="0" smtClean="0"/>
              <a:t>Statement 8</a:t>
            </a:r>
            <a:endParaRPr kumimoji="1" lang="zh-HK" altLang="en-US" dirty="0"/>
          </a:p>
        </p:txBody>
      </p:sp>
      <p:sp>
        <p:nvSpPr>
          <p:cNvPr id="3" name="內容版面配置區 2">
            <a:extLst>
              <a:ext uri="{FF2B5EF4-FFF2-40B4-BE49-F238E27FC236}">
                <a16:creationId xmlns:a16="http://schemas.microsoft.com/office/drawing/2014/main" id="{C4003334-EAE4-0949-B631-23DE2A83909F}"/>
              </a:ext>
            </a:extLst>
          </p:cNvPr>
          <p:cNvSpPr>
            <a:spLocks noGrp="1"/>
          </p:cNvSpPr>
          <p:nvPr>
            <p:ph idx="1"/>
          </p:nvPr>
        </p:nvSpPr>
        <p:spPr>
          <a:xfrm>
            <a:off x="318655" y="4045527"/>
            <a:ext cx="8636433" cy="2086985"/>
          </a:xfrm>
        </p:spPr>
        <p:txBody>
          <a:bodyPr/>
          <a:lstStyle/>
          <a:p>
            <a:r>
              <a:rPr lang="en-US" altLang="zh-HK" sz="2400" dirty="0"/>
              <a:t>Eagle eats grasshopper and lizard.</a:t>
            </a:r>
            <a:endParaRPr kumimoji="1" lang="zh-HK" altLang="en-US" sz="2400" dirty="0"/>
          </a:p>
        </p:txBody>
      </p:sp>
      <p:sp>
        <p:nvSpPr>
          <p:cNvPr id="4" name="矩形 3">
            <a:extLst>
              <a:ext uri="{FF2B5EF4-FFF2-40B4-BE49-F238E27FC236}">
                <a16:creationId xmlns:a16="http://schemas.microsoft.com/office/drawing/2014/main" id="{27393548-2709-7F46-BBBF-E714EB82ACA6}"/>
              </a:ext>
            </a:extLst>
          </p:cNvPr>
          <p:cNvSpPr/>
          <p:nvPr/>
        </p:nvSpPr>
        <p:spPr bwMode="auto">
          <a:xfrm>
            <a:off x="4492935" y="4980607"/>
            <a:ext cx="1151906" cy="1151906"/>
          </a:xfrm>
          <a:prstGeom prst="rect">
            <a:avLst/>
          </a:prstGeom>
          <a:solidFill>
            <a:srgbClr val="FF00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5" name="矩形 4">
            <a:extLst>
              <a:ext uri="{FF2B5EF4-FFF2-40B4-BE49-F238E27FC236}">
                <a16:creationId xmlns:a16="http://schemas.microsoft.com/office/drawing/2014/main" id="{5DB99251-A2E0-2A46-B71C-DA496C4BD05B}"/>
              </a:ext>
            </a:extLst>
          </p:cNvPr>
          <p:cNvSpPr/>
          <p:nvPr/>
        </p:nvSpPr>
        <p:spPr bwMode="auto">
          <a:xfrm>
            <a:off x="6148058" y="4980607"/>
            <a:ext cx="1151906" cy="1151906"/>
          </a:xfrm>
          <a:prstGeom prst="rect">
            <a:avLst/>
          </a:prstGeom>
          <a:solidFill>
            <a:srgbClr val="FFFF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6" name="矩形 5">
            <a:extLst>
              <a:ext uri="{FF2B5EF4-FFF2-40B4-BE49-F238E27FC236}">
                <a16:creationId xmlns:a16="http://schemas.microsoft.com/office/drawing/2014/main" id="{631DC28E-04CE-F141-AF75-D7890EBE10D8}"/>
              </a:ext>
            </a:extLst>
          </p:cNvPr>
          <p:cNvSpPr/>
          <p:nvPr/>
        </p:nvSpPr>
        <p:spPr bwMode="auto">
          <a:xfrm>
            <a:off x="7803182" y="4980607"/>
            <a:ext cx="1151906" cy="1151906"/>
          </a:xfrm>
          <a:prstGeom prst="rect">
            <a:avLst/>
          </a:prstGeom>
          <a:solidFill>
            <a:srgbClr val="00B05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7" name="矩形 6">
            <a:extLst>
              <a:ext uri="{FF2B5EF4-FFF2-40B4-BE49-F238E27FC236}">
                <a16:creationId xmlns:a16="http://schemas.microsoft.com/office/drawing/2014/main" id="{6C84D56F-F78B-1246-AF8D-26B5AE3C9EDF}"/>
              </a:ext>
            </a:extLst>
          </p:cNvPr>
          <p:cNvSpPr/>
          <p:nvPr/>
        </p:nvSpPr>
        <p:spPr>
          <a:xfrm>
            <a:off x="4582953" y="6158855"/>
            <a:ext cx="971869" cy="461665"/>
          </a:xfrm>
          <a:prstGeom prst="rect">
            <a:avLst/>
          </a:prstGeom>
        </p:spPr>
        <p:txBody>
          <a:bodyPr wrap="none">
            <a:spAutoFit/>
          </a:bodyPr>
          <a:lstStyle/>
          <a:p>
            <a:r>
              <a:rPr kumimoji="1" lang="en-US" altLang="zh-HK" dirty="0"/>
              <a:t>Agree</a:t>
            </a:r>
            <a:endParaRPr lang="zh-HK" altLang="en-US" dirty="0"/>
          </a:p>
        </p:txBody>
      </p:sp>
      <p:sp>
        <p:nvSpPr>
          <p:cNvPr id="8" name="矩形 7">
            <a:extLst>
              <a:ext uri="{FF2B5EF4-FFF2-40B4-BE49-F238E27FC236}">
                <a16:creationId xmlns:a16="http://schemas.microsoft.com/office/drawing/2014/main" id="{E241444E-17B2-5944-B481-D1111FC92D85}"/>
              </a:ext>
            </a:extLst>
          </p:cNvPr>
          <p:cNvSpPr/>
          <p:nvPr/>
        </p:nvSpPr>
        <p:spPr>
          <a:xfrm>
            <a:off x="6040907" y="6158854"/>
            <a:ext cx="1366208" cy="461665"/>
          </a:xfrm>
          <a:prstGeom prst="rect">
            <a:avLst/>
          </a:prstGeom>
        </p:spPr>
        <p:txBody>
          <a:bodyPr wrap="none">
            <a:spAutoFit/>
          </a:bodyPr>
          <a:lstStyle/>
          <a:p>
            <a:r>
              <a:rPr kumimoji="1" lang="en-US" altLang="zh-HK" dirty="0"/>
              <a:t>Disagree</a:t>
            </a:r>
            <a:endParaRPr lang="zh-HK" altLang="en-US" dirty="0"/>
          </a:p>
        </p:txBody>
      </p:sp>
      <p:sp>
        <p:nvSpPr>
          <p:cNvPr id="9" name="矩形 8">
            <a:extLst>
              <a:ext uri="{FF2B5EF4-FFF2-40B4-BE49-F238E27FC236}">
                <a16:creationId xmlns:a16="http://schemas.microsoft.com/office/drawing/2014/main" id="{DE47DB7D-B36D-5742-9F7C-F7D4E594A082}"/>
              </a:ext>
            </a:extLst>
          </p:cNvPr>
          <p:cNvSpPr/>
          <p:nvPr/>
        </p:nvSpPr>
        <p:spPr>
          <a:xfrm>
            <a:off x="7711260" y="6158853"/>
            <a:ext cx="1335750" cy="461665"/>
          </a:xfrm>
          <a:prstGeom prst="rect">
            <a:avLst/>
          </a:prstGeom>
        </p:spPr>
        <p:txBody>
          <a:bodyPr wrap="none">
            <a:spAutoFit/>
          </a:bodyPr>
          <a:lstStyle/>
          <a:p>
            <a:r>
              <a:rPr kumimoji="1" lang="en-US" altLang="zh-HK" dirty="0"/>
              <a:t>Not sure</a:t>
            </a:r>
            <a:endParaRPr lang="zh-HK" altLang="en-US" dirty="0"/>
          </a:p>
        </p:txBody>
      </p:sp>
      <p:sp>
        <p:nvSpPr>
          <p:cNvPr id="11" name="矩形 10"/>
          <p:cNvSpPr/>
          <p:nvPr/>
        </p:nvSpPr>
        <p:spPr>
          <a:xfrm>
            <a:off x="470654" y="3442224"/>
            <a:ext cx="939681" cy="400110"/>
          </a:xfrm>
          <a:prstGeom prst="rect">
            <a:avLst/>
          </a:prstGeom>
        </p:spPr>
        <p:txBody>
          <a:bodyPr wrap="none">
            <a:spAutoFit/>
          </a:bodyPr>
          <a:lstStyle/>
          <a:p>
            <a:r>
              <a:rPr lang="en-US" altLang="zh-HK" sz="2000" dirty="0" smtClean="0"/>
              <a:t>lettuce</a:t>
            </a:r>
            <a:endParaRPr lang="zh-HK" altLang="en-US" sz="2000" dirty="0"/>
          </a:p>
        </p:txBody>
      </p:sp>
      <p:sp>
        <p:nvSpPr>
          <p:cNvPr id="12" name="矩形 11"/>
          <p:cNvSpPr/>
          <p:nvPr/>
        </p:nvSpPr>
        <p:spPr>
          <a:xfrm>
            <a:off x="2619364" y="3454530"/>
            <a:ext cx="1609736" cy="400110"/>
          </a:xfrm>
          <a:prstGeom prst="rect">
            <a:avLst/>
          </a:prstGeom>
        </p:spPr>
        <p:txBody>
          <a:bodyPr wrap="none">
            <a:spAutoFit/>
          </a:bodyPr>
          <a:lstStyle/>
          <a:p>
            <a:r>
              <a:rPr lang="en-US" altLang="zh-HK" sz="2000" dirty="0" smtClean="0"/>
              <a:t>grasshopper</a:t>
            </a:r>
            <a:endParaRPr lang="zh-HK" altLang="en-US" sz="2000" dirty="0"/>
          </a:p>
        </p:txBody>
      </p:sp>
      <p:sp>
        <p:nvSpPr>
          <p:cNvPr id="13" name="矩形 12"/>
          <p:cNvSpPr/>
          <p:nvPr/>
        </p:nvSpPr>
        <p:spPr>
          <a:xfrm>
            <a:off x="5393226" y="3442224"/>
            <a:ext cx="798617" cy="400110"/>
          </a:xfrm>
          <a:prstGeom prst="rect">
            <a:avLst/>
          </a:prstGeom>
        </p:spPr>
        <p:txBody>
          <a:bodyPr wrap="none">
            <a:spAutoFit/>
          </a:bodyPr>
          <a:lstStyle/>
          <a:p>
            <a:r>
              <a:rPr lang="en-US" altLang="zh-HK" sz="2000" dirty="0" smtClean="0"/>
              <a:t>lizard</a:t>
            </a:r>
            <a:endParaRPr lang="zh-HK" altLang="en-US" sz="2000" dirty="0"/>
          </a:p>
        </p:txBody>
      </p:sp>
      <p:sp>
        <p:nvSpPr>
          <p:cNvPr id="14" name="矩形 13"/>
          <p:cNvSpPr/>
          <p:nvPr/>
        </p:nvSpPr>
        <p:spPr>
          <a:xfrm>
            <a:off x="7740352" y="3442224"/>
            <a:ext cx="813043" cy="400110"/>
          </a:xfrm>
          <a:prstGeom prst="rect">
            <a:avLst/>
          </a:prstGeom>
        </p:spPr>
        <p:txBody>
          <a:bodyPr wrap="none">
            <a:spAutoFit/>
          </a:bodyPr>
          <a:lstStyle/>
          <a:p>
            <a:r>
              <a:rPr lang="en-US" altLang="zh-HK" sz="2000" dirty="0" smtClean="0"/>
              <a:t>eagle</a:t>
            </a:r>
            <a:endParaRPr lang="zh-HK" altLang="en-US" sz="2000" dirty="0"/>
          </a:p>
        </p:txBody>
      </p:sp>
      <p:pic>
        <p:nvPicPr>
          <p:cNvPr id="15" name="Picture 2" descr="沙拉各种生菜免费图片- Public Domain Pictur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219" t="7570" r="19124" b="11554"/>
          <a:stretch/>
        </p:blipFill>
        <p:spPr bwMode="auto">
          <a:xfrm>
            <a:off x="317239" y="2132856"/>
            <a:ext cx="1246510" cy="110800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直線單箭頭接點 15"/>
          <p:cNvCxnSpPr/>
          <p:nvPr/>
        </p:nvCxnSpPr>
        <p:spPr bwMode="auto">
          <a:xfrm>
            <a:off x="1691680"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4" descr="Green Lizard Free Stock Photo - Public Domain Picture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930" t="10430" r="25837" b="10284"/>
          <a:stretch/>
        </p:blipFill>
        <p:spPr bwMode="auto">
          <a:xfrm>
            <a:off x="5103848" y="2132831"/>
            <a:ext cx="1377372" cy="1208714"/>
          </a:xfrm>
          <a:prstGeom prst="rect">
            <a:avLst/>
          </a:prstGeom>
          <a:noFill/>
          <a:extLst>
            <a:ext uri="{909E8E84-426E-40DD-AFC4-6F175D3DCCD1}">
              <a14:hiddenFill xmlns:a14="http://schemas.microsoft.com/office/drawing/2010/main">
                <a:solidFill>
                  <a:srgbClr val="FFFFFF"/>
                </a:solidFill>
              </a14:hiddenFill>
            </a:ext>
          </a:extLst>
        </p:spPr>
      </p:pic>
      <p:pic>
        <p:nvPicPr>
          <p:cNvPr id="18" name="圖片 17"/>
          <p:cNvPicPr>
            <a:picLocks noChangeAspect="1"/>
          </p:cNvPicPr>
          <p:nvPr/>
        </p:nvPicPr>
        <p:blipFill>
          <a:blip r:embed="rId5"/>
          <a:stretch>
            <a:fillRect/>
          </a:stretch>
        </p:blipFill>
        <p:spPr>
          <a:xfrm>
            <a:off x="7653035" y="1852400"/>
            <a:ext cx="987676" cy="1488777"/>
          </a:xfrm>
          <a:prstGeom prst="rect">
            <a:avLst/>
          </a:prstGeom>
        </p:spPr>
      </p:pic>
      <p:cxnSp>
        <p:nvCxnSpPr>
          <p:cNvPr id="19" name="直線單箭頭接點 18"/>
          <p:cNvCxnSpPr/>
          <p:nvPr/>
        </p:nvCxnSpPr>
        <p:spPr bwMode="auto">
          <a:xfrm>
            <a:off x="4229100"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單箭頭接點 19"/>
          <p:cNvCxnSpPr/>
          <p:nvPr/>
        </p:nvCxnSpPr>
        <p:spPr bwMode="auto">
          <a:xfrm>
            <a:off x="6588224"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1" name="Picture 6" descr="在花园大蝈蝈免费图片- Public Domain Pictures"/>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6601" t="3676" r="14152" b="15664"/>
          <a:stretch/>
        </p:blipFill>
        <p:spPr bwMode="auto">
          <a:xfrm>
            <a:off x="2507409" y="2132856"/>
            <a:ext cx="1583760" cy="120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27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968EF9-4DD6-3342-9689-CD5FBFAB450E}"/>
              </a:ext>
            </a:extLst>
          </p:cNvPr>
          <p:cNvSpPr>
            <a:spLocks noGrp="1"/>
          </p:cNvSpPr>
          <p:nvPr>
            <p:ph type="title"/>
          </p:nvPr>
        </p:nvSpPr>
        <p:spPr/>
        <p:txBody>
          <a:bodyPr/>
          <a:lstStyle/>
          <a:p>
            <a:r>
              <a:rPr kumimoji="1" lang="en-US" altLang="zh-HK" dirty="0" smtClean="0"/>
              <a:t>Statement 10</a:t>
            </a:r>
            <a:endParaRPr kumimoji="1" lang="zh-HK" altLang="en-US" dirty="0"/>
          </a:p>
        </p:txBody>
      </p:sp>
      <p:sp>
        <p:nvSpPr>
          <p:cNvPr id="3" name="內容版面配置區 2">
            <a:extLst>
              <a:ext uri="{FF2B5EF4-FFF2-40B4-BE49-F238E27FC236}">
                <a16:creationId xmlns:a16="http://schemas.microsoft.com/office/drawing/2014/main" id="{C4003334-EAE4-0949-B631-23DE2A83909F}"/>
              </a:ext>
            </a:extLst>
          </p:cNvPr>
          <p:cNvSpPr>
            <a:spLocks noGrp="1"/>
          </p:cNvSpPr>
          <p:nvPr>
            <p:ph idx="1"/>
          </p:nvPr>
        </p:nvSpPr>
        <p:spPr>
          <a:xfrm>
            <a:off x="318655" y="4045527"/>
            <a:ext cx="8636433" cy="2086985"/>
          </a:xfrm>
        </p:spPr>
        <p:txBody>
          <a:bodyPr/>
          <a:lstStyle/>
          <a:p>
            <a:r>
              <a:rPr lang="en-US" altLang="zh-TW" sz="2400" dirty="0"/>
              <a:t>There is one eagle in the food chain.</a:t>
            </a:r>
          </a:p>
          <a:p>
            <a:endParaRPr kumimoji="1" lang="zh-HK" altLang="en-US" sz="2400" dirty="0"/>
          </a:p>
        </p:txBody>
      </p:sp>
      <p:sp>
        <p:nvSpPr>
          <p:cNvPr id="4" name="矩形 3">
            <a:extLst>
              <a:ext uri="{FF2B5EF4-FFF2-40B4-BE49-F238E27FC236}">
                <a16:creationId xmlns:a16="http://schemas.microsoft.com/office/drawing/2014/main" id="{27393548-2709-7F46-BBBF-E714EB82ACA6}"/>
              </a:ext>
            </a:extLst>
          </p:cNvPr>
          <p:cNvSpPr/>
          <p:nvPr/>
        </p:nvSpPr>
        <p:spPr bwMode="auto">
          <a:xfrm>
            <a:off x="4492935" y="4980607"/>
            <a:ext cx="1151906" cy="1151906"/>
          </a:xfrm>
          <a:prstGeom prst="rect">
            <a:avLst/>
          </a:prstGeom>
          <a:solidFill>
            <a:srgbClr val="FF00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5" name="矩形 4">
            <a:extLst>
              <a:ext uri="{FF2B5EF4-FFF2-40B4-BE49-F238E27FC236}">
                <a16:creationId xmlns:a16="http://schemas.microsoft.com/office/drawing/2014/main" id="{5DB99251-A2E0-2A46-B71C-DA496C4BD05B}"/>
              </a:ext>
            </a:extLst>
          </p:cNvPr>
          <p:cNvSpPr/>
          <p:nvPr/>
        </p:nvSpPr>
        <p:spPr bwMode="auto">
          <a:xfrm>
            <a:off x="6148058" y="4980607"/>
            <a:ext cx="1151906" cy="1151906"/>
          </a:xfrm>
          <a:prstGeom prst="rect">
            <a:avLst/>
          </a:prstGeom>
          <a:solidFill>
            <a:srgbClr val="FFFF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6" name="矩形 5">
            <a:extLst>
              <a:ext uri="{FF2B5EF4-FFF2-40B4-BE49-F238E27FC236}">
                <a16:creationId xmlns:a16="http://schemas.microsoft.com/office/drawing/2014/main" id="{631DC28E-04CE-F141-AF75-D7890EBE10D8}"/>
              </a:ext>
            </a:extLst>
          </p:cNvPr>
          <p:cNvSpPr/>
          <p:nvPr/>
        </p:nvSpPr>
        <p:spPr bwMode="auto">
          <a:xfrm>
            <a:off x="7803182" y="4980607"/>
            <a:ext cx="1151906" cy="1151906"/>
          </a:xfrm>
          <a:prstGeom prst="rect">
            <a:avLst/>
          </a:prstGeom>
          <a:solidFill>
            <a:srgbClr val="00B05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HK" altLang="en-US" sz="2400" b="0" i="0" u="none" strike="noStrike" cap="none" normalizeH="0" baseline="0">
              <a:ln>
                <a:noFill/>
              </a:ln>
              <a:solidFill>
                <a:schemeClr val="tx1"/>
              </a:solidFill>
              <a:effectLst/>
              <a:latin typeface="Tahoma" panose="020B0604030504040204" pitchFamily="34" charset="0"/>
            </a:endParaRPr>
          </a:p>
        </p:txBody>
      </p:sp>
      <p:sp>
        <p:nvSpPr>
          <p:cNvPr id="7" name="矩形 6">
            <a:extLst>
              <a:ext uri="{FF2B5EF4-FFF2-40B4-BE49-F238E27FC236}">
                <a16:creationId xmlns:a16="http://schemas.microsoft.com/office/drawing/2014/main" id="{6C84D56F-F78B-1246-AF8D-26B5AE3C9EDF}"/>
              </a:ext>
            </a:extLst>
          </p:cNvPr>
          <p:cNvSpPr/>
          <p:nvPr/>
        </p:nvSpPr>
        <p:spPr>
          <a:xfrm>
            <a:off x="4582953" y="6158855"/>
            <a:ext cx="971869" cy="461665"/>
          </a:xfrm>
          <a:prstGeom prst="rect">
            <a:avLst/>
          </a:prstGeom>
        </p:spPr>
        <p:txBody>
          <a:bodyPr wrap="none">
            <a:spAutoFit/>
          </a:bodyPr>
          <a:lstStyle/>
          <a:p>
            <a:r>
              <a:rPr kumimoji="1" lang="en-US" altLang="zh-HK" dirty="0"/>
              <a:t>Agree</a:t>
            </a:r>
            <a:endParaRPr lang="zh-HK" altLang="en-US" dirty="0"/>
          </a:p>
        </p:txBody>
      </p:sp>
      <p:sp>
        <p:nvSpPr>
          <p:cNvPr id="8" name="矩形 7">
            <a:extLst>
              <a:ext uri="{FF2B5EF4-FFF2-40B4-BE49-F238E27FC236}">
                <a16:creationId xmlns:a16="http://schemas.microsoft.com/office/drawing/2014/main" id="{E241444E-17B2-5944-B481-D1111FC92D85}"/>
              </a:ext>
            </a:extLst>
          </p:cNvPr>
          <p:cNvSpPr/>
          <p:nvPr/>
        </p:nvSpPr>
        <p:spPr>
          <a:xfrm>
            <a:off x="6040907" y="6158854"/>
            <a:ext cx="1366208" cy="461665"/>
          </a:xfrm>
          <a:prstGeom prst="rect">
            <a:avLst/>
          </a:prstGeom>
        </p:spPr>
        <p:txBody>
          <a:bodyPr wrap="none">
            <a:spAutoFit/>
          </a:bodyPr>
          <a:lstStyle/>
          <a:p>
            <a:r>
              <a:rPr kumimoji="1" lang="en-US" altLang="zh-HK" dirty="0"/>
              <a:t>Disagree</a:t>
            </a:r>
            <a:endParaRPr lang="zh-HK" altLang="en-US" dirty="0"/>
          </a:p>
        </p:txBody>
      </p:sp>
      <p:sp>
        <p:nvSpPr>
          <p:cNvPr id="9" name="矩形 8">
            <a:extLst>
              <a:ext uri="{FF2B5EF4-FFF2-40B4-BE49-F238E27FC236}">
                <a16:creationId xmlns:a16="http://schemas.microsoft.com/office/drawing/2014/main" id="{DE47DB7D-B36D-5742-9F7C-F7D4E594A082}"/>
              </a:ext>
            </a:extLst>
          </p:cNvPr>
          <p:cNvSpPr/>
          <p:nvPr/>
        </p:nvSpPr>
        <p:spPr>
          <a:xfrm>
            <a:off x="7711260" y="6158853"/>
            <a:ext cx="1335750" cy="461665"/>
          </a:xfrm>
          <a:prstGeom prst="rect">
            <a:avLst/>
          </a:prstGeom>
        </p:spPr>
        <p:txBody>
          <a:bodyPr wrap="none">
            <a:spAutoFit/>
          </a:bodyPr>
          <a:lstStyle/>
          <a:p>
            <a:r>
              <a:rPr kumimoji="1" lang="en-US" altLang="zh-HK" dirty="0"/>
              <a:t>Not sure</a:t>
            </a:r>
            <a:endParaRPr lang="zh-HK" altLang="en-US" dirty="0"/>
          </a:p>
        </p:txBody>
      </p:sp>
      <p:sp>
        <p:nvSpPr>
          <p:cNvPr id="11" name="矩形 10"/>
          <p:cNvSpPr/>
          <p:nvPr/>
        </p:nvSpPr>
        <p:spPr>
          <a:xfrm>
            <a:off x="470654" y="3442224"/>
            <a:ext cx="939681" cy="400110"/>
          </a:xfrm>
          <a:prstGeom prst="rect">
            <a:avLst/>
          </a:prstGeom>
        </p:spPr>
        <p:txBody>
          <a:bodyPr wrap="none">
            <a:spAutoFit/>
          </a:bodyPr>
          <a:lstStyle/>
          <a:p>
            <a:r>
              <a:rPr lang="en-US" altLang="zh-HK" sz="2000" dirty="0" smtClean="0"/>
              <a:t>lettuce</a:t>
            </a:r>
            <a:endParaRPr lang="zh-HK" altLang="en-US" sz="2000" dirty="0"/>
          </a:p>
        </p:txBody>
      </p:sp>
      <p:sp>
        <p:nvSpPr>
          <p:cNvPr id="12" name="矩形 11"/>
          <p:cNvSpPr/>
          <p:nvPr/>
        </p:nvSpPr>
        <p:spPr>
          <a:xfrm>
            <a:off x="2619364" y="3454530"/>
            <a:ext cx="1609736" cy="400110"/>
          </a:xfrm>
          <a:prstGeom prst="rect">
            <a:avLst/>
          </a:prstGeom>
        </p:spPr>
        <p:txBody>
          <a:bodyPr wrap="none">
            <a:spAutoFit/>
          </a:bodyPr>
          <a:lstStyle/>
          <a:p>
            <a:r>
              <a:rPr lang="en-US" altLang="zh-HK" sz="2000" dirty="0" smtClean="0"/>
              <a:t>grasshopper</a:t>
            </a:r>
            <a:endParaRPr lang="zh-HK" altLang="en-US" sz="2000" dirty="0"/>
          </a:p>
        </p:txBody>
      </p:sp>
      <p:sp>
        <p:nvSpPr>
          <p:cNvPr id="13" name="矩形 12"/>
          <p:cNvSpPr/>
          <p:nvPr/>
        </p:nvSpPr>
        <p:spPr>
          <a:xfrm>
            <a:off x="5393226" y="3442224"/>
            <a:ext cx="798617" cy="400110"/>
          </a:xfrm>
          <a:prstGeom prst="rect">
            <a:avLst/>
          </a:prstGeom>
        </p:spPr>
        <p:txBody>
          <a:bodyPr wrap="none">
            <a:spAutoFit/>
          </a:bodyPr>
          <a:lstStyle/>
          <a:p>
            <a:r>
              <a:rPr lang="en-US" altLang="zh-HK" sz="2000" dirty="0" smtClean="0"/>
              <a:t>lizard</a:t>
            </a:r>
            <a:endParaRPr lang="zh-HK" altLang="en-US" sz="2000" dirty="0"/>
          </a:p>
        </p:txBody>
      </p:sp>
      <p:sp>
        <p:nvSpPr>
          <p:cNvPr id="14" name="矩形 13"/>
          <p:cNvSpPr/>
          <p:nvPr/>
        </p:nvSpPr>
        <p:spPr>
          <a:xfrm>
            <a:off x="7740352" y="3442224"/>
            <a:ext cx="813043" cy="400110"/>
          </a:xfrm>
          <a:prstGeom prst="rect">
            <a:avLst/>
          </a:prstGeom>
        </p:spPr>
        <p:txBody>
          <a:bodyPr wrap="none">
            <a:spAutoFit/>
          </a:bodyPr>
          <a:lstStyle/>
          <a:p>
            <a:r>
              <a:rPr lang="en-US" altLang="zh-HK" sz="2000" dirty="0" smtClean="0"/>
              <a:t>eagle</a:t>
            </a:r>
            <a:endParaRPr lang="zh-HK" altLang="en-US" sz="2000" dirty="0"/>
          </a:p>
        </p:txBody>
      </p:sp>
      <p:pic>
        <p:nvPicPr>
          <p:cNvPr id="15" name="Picture 2" descr="沙拉各种生菜免费图片- Public Domain Picture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19" t="7570" r="19124" b="11554"/>
          <a:stretch/>
        </p:blipFill>
        <p:spPr bwMode="auto">
          <a:xfrm>
            <a:off x="317239" y="2132856"/>
            <a:ext cx="1246510" cy="110800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直線單箭頭接點 15"/>
          <p:cNvCxnSpPr/>
          <p:nvPr/>
        </p:nvCxnSpPr>
        <p:spPr bwMode="auto">
          <a:xfrm>
            <a:off x="1691680"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4" descr="Green Lizard Free Stock Photo - Public Domain Pictur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930" t="10430" r="25837" b="10284"/>
          <a:stretch/>
        </p:blipFill>
        <p:spPr bwMode="auto">
          <a:xfrm>
            <a:off x="5103848" y="2132831"/>
            <a:ext cx="1377372" cy="1208714"/>
          </a:xfrm>
          <a:prstGeom prst="rect">
            <a:avLst/>
          </a:prstGeom>
          <a:noFill/>
          <a:extLst>
            <a:ext uri="{909E8E84-426E-40DD-AFC4-6F175D3DCCD1}">
              <a14:hiddenFill xmlns:a14="http://schemas.microsoft.com/office/drawing/2010/main">
                <a:solidFill>
                  <a:srgbClr val="FFFFFF"/>
                </a:solidFill>
              </a14:hiddenFill>
            </a:ext>
          </a:extLst>
        </p:spPr>
      </p:pic>
      <p:pic>
        <p:nvPicPr>
          <p:cNvPr id="18" name="圖片 17"/>
          <p:cNvPicPr>
            <a:picLocks noChangeAspect="1"/>
          </p:cNvPicPr>
          <p:nvPr/>
        </p:nvPicPr>
        <p:blipFill>
          <a:blip r:embed="rId4"/>
          <a:stretch>
            <a:fillRect/>
          </a:stretch>
        </p:blipFill>
        <p:spPr>
          <a:xfrm>
            <a:off x="7653035" y="1852400"/>
            <a:ext cx="987676" cy="1488777"/>
          </a:xfrm>
          <a:prstGeom prst="rect">
            <a:avLst/>
          </a:prstGeom>
        </p:spPr>
      </p:pic>
      <p:cxnSp>
        <p:nvCxnSpPr>
          <p:cNvPr id="19" name="直線單箭頭接點 18"/>
          <p:cNvCxnSpPr/>
          <p:nvPr/>
        </p:nvCxnSpPr>
        <p:spPr bwMode="auto">
          <a:xfrm>
            <a:off x="4229100"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單箭頭接點 19"/>
          <p:cNvCxnSpPr/>
          <p:nvPr/>
        </p:nvCxnSpPr>
        <p:spPr bwMode="auto">
          <a:xfrm>
            <a:off x="6588224" y="2794152"/>
            <a:ext cx="72008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1" name="Picture 6" descr="在花园大蝈蝈免费图片- Public Domain Pictures"/>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601" t="3676" r="14152" b="15664"/>
          <a:stretch/>
        </p:blipFill>
        <p:spPr bwMode="auto">
          <a:xfrm>
            <a:off x="2507409" y="2132856"/>
            <a:ext cx="1583760" cy="120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40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Brainstorming</a:t>
            </a:r>
            <a:endParaRPr lang="zh-HK" altLang="en-US" dirty="0"/>
          </a:p>
        </p:txBody>
      </p:sp>
      <p:sp>
        <p:nvSpPr>
          <p:cNvPr id="3" name="Content Placeholder 2"/>
          <p:cNvSpPr>
            <a:spLocks noGrp="1"/>
          </p:cNvSpPr>
          <p:nvPr>
            <p:ph idx="1"/>
          </p:nvPr>
        </p:nvSpPr>
        <p:spPr/>
        <p:txBody>
          <a:bodyPr/>
          <a:lstStyle/>
          <a:p>
            <a:pPr algn="just"/>
            <a:r>
              <a:rPr lang="en-US" altLang="zh-HK" dirty="0" smtClean="0"/>
              <a:t>If a top predator goes extinct, could this cause a particular plant go extinct as well? If so, how?</a:t>
            </a:r>
          </a:p>
          <a:p>
            <a:pPr lvl="1"/>
            <a:endParaRPr lang="zh-HK" altLang="en-US" dirty="0"/>
          </a:p>
        </p:txBody>
      </p:sp>
    </p:spTree>
    <p:extLst>
      <p:ext uri="{BB962C8B-B14F-4D97-AF65-F5344CB8AC3E}">
        <p14:creationId xmlns:p14="http://schemas.microsoft.com/office/powerpoint/2010/main" val="1632109353"/>
      </p:ext>
    </p:extLst>
  </p:cSld>
  <p:clrMapOvr>
    <a:masterClrMapping/>
  </p:clrMapOvr>
</p:sld>
</file>

<file path=ppt/theme/theme1.xml><?xml version="1.0" encoding="utf-8"?>
<a:theme xmlns:a="http://schemas.openxmlformats.org/drawingml/2006/main" name="Office Theme">
  <a:themeElements>
    <a:clrScheme name="Office Them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HK"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HK"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Office Them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Office Them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Office Them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Office Them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Office Them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Office Them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Office Them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42BCB54701F74AA878202DE4A4125F" ma:contentTypeVersion="14" ma:contentTypeDescription="Create a new document." ma:contentTypeScope="" ma:versionID="246791681b3b7c84a3098eadf8e0f92e">
  <xsd:schema xmlns:xsd="http://www.w3.org/2001/XMLSchema" xmlns:xs="http://www.w3.org/2001/XMLSchema" xmlns:p="http://schemas.microsoft.com/office/2006/metadata/properties" xmlns:ns3="913fb83d-5adb-4eaf-b63f-6c3c659387d4" xmlns:ns4="af6b492b-7fcd-4789-aae7-7c1b3b1724f1" targetNamespace="http://schemas.microsoft.com/office/2006/metadata/properties" ma:root="true" ma:fieldsID="84cbd012407d53c79c0ddf341b46c15e" ns3:_="" ns4:_="">
    <xsd:import namespace="913fb83d-5adb-4eaf-b63f-6c3c659387d4"/>
    <xsd:import namespace="af6b492b-7fcd-4789-aae7-7c1b3b1724f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3fb83d-5adb-4eaf-b63f-6c3c659387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6b492b-7fcd-4789-aae7-7c1b3b1724f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714A7F-DB61-476D-96B0-0E471AC087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3fb83d-5adb-4eaf-b63f-6c3c659387d4"/>
    <ds:schemaRef ds:uri="af6b492b-7fcd-4789-aae7-7c1b3b1724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93C46E-C89A-4F72-8B8E-84CED13D43A6}">
  <ds:schemaRefs>
    <ds:schemaRef ds:uri="http://schemas.microsoft.com/office/infopath/2007/PartnerControls"/>
    <ds:schemaRef ds:uri="http://www.w3.org/XML/1998/namespace"/>
    <ds:schemaRef ds:uri="http://schemas.openxmlformats.org/package/2006/metadata/core-properties"/>
    <ds:schemaRef ds:uri="af6b492b-7fcd-4789-aae7-7c1b3b1724f1"/>
    <ds:schemaRef ds:uri="http://schemas.microsoft.com/office/2006/documentManagement/types"/>
    <ds:schemaRef ds:uri="http://purl.org/dc/elements/1.1/"/>
    <ds:schemaRef ds:uri="913fb83d-5adb-4eaf-b63f-6c3c659387d4"/>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C4E7DF2E-FA35-4641-A5E7-D4F38E7FF0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NETWORK</Template>
  <TotalTime>1857</TotalTime>
  <Words>1437</Words>
  <Application>Microsoft Office PowerPoint</Application>
  <PresentationFormat>如螢幕大小 (4:3)</PresentationFormat>
  <Paragraphs>186</Paragraphs>
  <Slides>17</Slides>
  <Notes>8</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17</vt:i4>
      </vt:variant>
    </vt:vector>
  </HeadingPairs>
  <TitlesOfParts>
    <vt:vector size="22" baseType="lpstr">
      <vt:lpstr>新細明體</vt:lpstr>
      <vt:lpstr>Arial</vt:lpstr>
      <vt:lpstr>Tahoma</vt:lpstr>
      <vt:lpstr>Wingdings</vt:lpstr>
      <vt:lpstr>Office Theme</vt:lpstr>
      <vt:lpstr>Gifted Education Section, CDI, EDB Learning and Teaching Resources for Scientifically Gifted/ More Able Students</vt:lpstr>
      <vt:lpstr>Prior knowledge </vt:lpstr>
      <vt:lpstr>Learning objectives</vt:lpstr>
      <vt:lpstr>Consider the food chain below:</vt:lpstr>
      <vt:lpstr>Activity: Traffic Light</vt:lpstr>
      <vt:lpstr>Statements</vt:lpstr>
      <vt:lpstr>Statement 8</vt:lpstr>
      <vt:lpstr>Statement 10</vt:lpstr>
      <vt:lpstr>Brainstorming</vt:lpstr>
      <vt:lpstr>Popular idea about ecology before 1960s</vt:lpstr>
      <vt:lpstr>Green World Hypothesis proposed in 1960s</vt:lpstr>
      <vt:lpstr>Ecological experiments by Prof. Robert Paine (1960s)</vt:lpstr>
      <vt:lpstr>Experiment 1</vt:lpstr>
      <vt:lpstr>Experiment 2</vt:lpstr>
      <vt:lpstr>Summary</vt:lpstr>
      <vt:lpstr>Extended research about keystone species</vt:lpstr>
      <vt:lpstr>Reference</vt:lpstr>
    </vt:vector>
  </TitlesOfParts>
  <Company>EDB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 Ka-kit</dc:creator>
  <cp:lastModifiedBy>GE Section</cp:lastModifiedBy>
  <cp:revision>73</cp:revision>
  <cp:lastPrinted>1601-01-01T00:00:00Z</cp:lastPrinted>
  <dcterms:created xsi:type="dcterms:W3CDTF">2021-07-20T15:26:57Z</dcterms:created>
  <dcterms:modified xsi:type="dcterms:W3CDTF">2021-08-31T01:48:15Z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ContentTypeId">
    <vt:lpwstr>0x0101008942BCB54701F74AA878202DE4A4125F</vt:lpwstr>
  </property>
</Properties>
</file>